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Helvetica Neue"/>
      <p:regular r:id="rId69"/>
      <p:bold r:id="rId70"/>
      <p:italic r:id="rId71"/>
      <p:boldItalic r:id="rId72"/>
    </p:embeddedFont>
    <p:embeddedFont>
      <p:font typeface="Helvetica Neue Light"/>
      <p:regular r:id="rId73"/>
      <p:bold r:id="rId74"/>
      <p:italic r:id="rId75"/>
      <p:boldItalic r:id="rId76"/>
    </p:embeddedFont>
    <p:embeddedFont>
      <p:font typeface="DM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 uri="http://customooxmlschemas.google.com/">
      <go:slidesCustomData xmlns:go="http://customooxmlschemas.google.com/" r:id="rId81" roundtripDataSignature="AMtx7mgiIcBbzJXP4vW9/j5u0g6j8H2+l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ontenido Coderhous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DMSans-boldItalic.fntdata"/><Relationship Id="rId81"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Light-regular.fntdata"/><Relationship Id="rId72" Type="http://schemas.openxmlformats.org/officeDocument/2006/relationships/font" Target="fonts/HelveticaNeue-boldItalic.fntdata"/><Relationship Id="rId31" Type="http://schemas.openxmlformats.org/officeDocument/2006/relationships/slide" Target="slides/slide25.xml"/><Relationship Id="rId75" Type="http://schemas.openxmlformats.org/officeDocument/2006/relationships/font" Target="fonts/HelveticaNeueLight-italic.fntdata"/><Relationship Id="rId30" Type="http://schemas.openxmlformats.org/officeDocument/2006/relationships/slide" Target="slides/slide24.xml"/><Relationship Id="rId74" Type="http://schemas.openxmlformats.org/officeDocument/2006/relationships/font" Target="fonts/HelveticaNeueLight-bold.fntdata"/><Relationship Id="rId33" Type="http://schemas.openxmlformats.org/officeDocument/2006/relationships/slide" Target="slides/slide27.xml"/><Relationship Id="rId77" Type="http://schemas.openxmlformats.org/officeDocument/2006/relationships/font" Target="fonts/DMSans-regular.fntdata"/><Relationship Id="rId32" Type="http://schemas.openxmlformats.org/officeDocument/2006/relationships/slide" Target="slides/slide26.xml"/><Relationship Id="rId76" Type="http://schemas.openxmlformats.org/officeDocument/2006/relationships/font" Target="fonts/HelveticaNeueLight-boldItalic.fntdata"/><Relationship Id="rId35" Type="http://schemas.openxmlformats.org/officeDocument/2006/relationships/slide" Target="slides/slide29.xml"/><Relationship Id="rId79" Type="http://schemas.openxmlformats.org/officeDocument/2006/relationships/font" Target="fonts/DMSans-italic.fntdata"/><Relationship Id="rId34" Type="http://schemas.openxmlformats.org/officeDocument/2006/relationships/slide" Target="slides/slide28.xml"/><Relationship Id="rId78" Type="http://schemas.openxmlformats.org/officeDocument/2006/relationships/font" Target="fonts/DMSans-bold.fntdata"/><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28T15:08:56.156">
    <p:pos x="6000" y="0"/>
    <p:text>@dafbustosus@unal.edu.co Sumemos un/unos para pensar! :)
_Assigned to David Francisco Bustos Usta_</p:text>
    <p:extLst>
      <p:ext uri="{C676402C-5697-4E1C-873F-D02D1690AC5C}">
        <p15:threadingInfo timeZoneBias="0"/>
      </p:ext>
      <p:ext uri="http://customooxmlschemas.google.com/">
        <go:slidesCustomData xmlns:go="http://customooxmlschemas.google.com/" commentPostId="AAAAYm-nf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 name="Google Shape;3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272b04b3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12272b04b31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272b04b3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2272b04b31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272b04b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2272b04b3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272b04b3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12272b04b31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272b04b3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12272b04b31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272b04b3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2272b04b31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1805f85e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31805f85e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272b04b3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2272b04b31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272b04b3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2272b04b31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272b04b3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2272b04b31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 name="Google Shape;4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272b04b3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2272b04b31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272b04b3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2272b04b31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272b04b3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2272b04b31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272b04b3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2272b04b31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272b04b3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2272b04b31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272b04b3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12272b04b31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272b04b3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2272b04b31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272b04b31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2272b04b31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272b04b3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2272b04b31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272b04b31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2272b04b31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131805f85e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g131805f85e4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272b04b31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2272b04b31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272b04b31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2272b04b31_0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272b04b3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2272b04b31_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272b04b3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12272b04b31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272b04b31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12272b04b31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1805f85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31805f85e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272b04b31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2272b04b31_0_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272b04b3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2272b04b31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272b04b31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2272b04b31_0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272b04b31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2272b04b31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272b04b3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2272b04b31_0_5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272b04b3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2272b04b31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272b04b31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2272b04b31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272b04b31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2272b04b31_0_5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272b04b31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2272b04b31_0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272b04b31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2272b04b31_0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272b04b3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2272b04b31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272b04b3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12272b04b31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272b04b31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2272b04b31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272b04b31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2272b04b31_0_7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272b04b31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2272b04b31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272b04b31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2272b04b31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272b04b31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2272b04b31_0_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272b04b31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12272b04b31_0_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272b04b31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12272b04b31_0_7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272b04b31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2272b04b31_0_7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2272b04b31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12272b04b31_0_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272b04b31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2272b04b31_0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272b04b31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2272b04b31_0_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272b04b31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12272b04b31_0_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272b04b31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2272b04b31_0_7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272b04b31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2272b04b31_0_7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272b04b31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12272b04b31_0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272b04b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12272b04b3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272b04b3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12272b04b31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1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1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1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1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1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11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1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1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1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8.jpg"/><Relationship Id="rId4" Type="http://schemas.openxmlformats.org/officeDocument/2006/relationships/image" Target="../media/image66.jpg"/><Relationship Id="rId5" Type="http://schemas.openxmlformats.org/officeDocument/2006/relationships/image" Target="../media/image23.jpg"/><Relationship Id="rId6" Type="http://schemas.openxmlformats.org/officeDocument/2006/relationships/image" Target="../media/image22.jpg"/><Relationship Id="rId7" Type="http://schemas.openxmlformats.org/officeDocument/2006/relationships/image" Target="../media/image3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3.png"/><Relationship Id="rId7" Type="http://schemas.openxmlformats.org/officeDocument/2006/relationships/image" Target="../media/image51.png"/><Relationship Id="rId8"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65.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comments" Target="../comments/comment1.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blog.cambridgespark.com/data-analysts-vs-data-scientists-cfc58bd1c61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1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39" name="Google Shape;39;p17"/>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40" name="Google Shape;40;p17"/>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2272b04b31_0_7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Science</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132" name="Google Shape;132;g12272b04b31_0_74"/>
          <p:cNvSpPr txBox="1"/>
          <p:nvPr/>
        </p:nvSpPr>
        <p:spPr>
          <a:xfrm>
            <a:off x="6181675" y="1703500"/>
            <a:ext cx="2073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Existen muchas creencias de que es lo que realmente hace un Data Scientist, es por esto que a continuación aclararemos los roles que implica este cargo.</a:t>
            </a:r>
            <a:endParaRPr b="0" i="0" sz="1350" u="none" cap="none" strike="noStrike">
              <a:solidFill>
                <a:srgbClr val="000000"/>
              </a:solidFill>
              <a:latin typeface="DM Sans"/>
              <a:ea typeface="DM Sans"/>
              <a:cs typeface="DM Sans"/>
              <a:sym typeface="DM Sans"/>
            </a:endParaRPr>
          </a:p>
        </p:txBody>
      </p:sp>
      <p:pic>
        <p:nvPicPr>
          <p:cNvPr id="133" name="Google Shape;133;g12272b04b31_0_74"/>
          <p:cNvPicPr preferRelativeResize="0"/>
          <p:nvPr/>
        </p:nvPicPr>
        <p:blipFill>
          <a:blip r:embed="rId3">
            <a:alphaModFix/>
          </a:blip>
          <a:stretch>
            <a:fillRect/>
          </a:stretch>
        </p:blipFill>
        <p:spPr>
          <a:xfrm>
            <a:off x="1138524" y="1488975"/>
            <a:ext cx="4252676" cy="3191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2272b04b31_0_82"/>
          <p:cNvSpPr txBox="1"/>
          <p:nvPr/>
        </p:nvSpPr>
        <p:spPr>
          <a:xfrm>
            <a:off x="1387650" y="2202300"/>
            <a:ext cx="6368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hacen los y las científicos/as de </a:t>
            </a:r>
            <a:r>
              <a:rPr b="1" lang="es" sz="4000">
                <a:solidFill>
                  <a:schemeClr val="dk1"/>
                </a:solidFill>
                <a:latin typeface="DM Sans"/>
                <a:ea typeface="DM Sans"/>
                <a:cs typeface="DM Sans"/>
                <a:sym typeface="DM Sans"/>
              </a:rPr>
              <a:t>d</a:t>
            </a:r>
            <a:r>
              <a:rPr b="1" i="0" lang="es" sz="4000" u="none" cap="none" strike="noStrike">
                <a:solidFill>
                  <a:schemeClr val="dk1"/>
                </a:solidFill>
                <a:latin typeface="DM Sans"/>
                <a:ea typeface="DM Sans"/>
                <a:cs typeface="DM Sans"/>
                <a:sym typeface="DM Sans"/>
              </a:rPr>
              <a:t>atos?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2272b04b31_0_6"/>
          <p:cNvSpPr txBox="1"/>
          <p:nvPr/>
        </p:nvSpPr>
        <p:spPr>
          <a:xfrm>
            <a:off x="457725" y="468325"/>
            <a:ext cx="47301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hacen los científicos de datos?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144" name="Google Shape;144;g12272b04b31_0_6"/>
          <p:cNvSpPr txBox="1"/>
          <p:nvPr/>
        </p:nvSpPr>
        <p:spPr>
          <a:xfrm>
            <a:off x="457725" y="221162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 flujo de trabajo típico para los Data Scientist es el siguiente: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Entender el negocio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Recolectar y Explorar los datos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Preparar y procesar los datos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Crear y validar modelos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Desplegar y monitorear performance de algoritmos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145" name="Google Shape;145;g12272b04b31_0_6"/>
          <p:cNvPicPr preferRelativeResize="0"/>
          <p:nvPr/>
        </p:nvPicPr>
        <p:blipFill rotWithShape="1">
          <a:blip r:embed="rId3">
            <a:alphaModFix/>
          </a:blip>
          <a:srcRect b="0" l="0" r="0" t="0"/>
          <a:stretch/>
        </p:blipFill>
        <p:spPr>
          <a:xfrm>
            <a:off x="5428084" y="1371148"/>
            <a:ext cx="3480315" cy="2401199"/>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2272b04b31_0_116"/>
          <p:cNvSpPr txBox="1"/>
          <p:nvPr/>
        </p:nvSpPr>
        <p:spPr>
          <a:xfrm>
            <a:off x="1372325" y="176625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habilidades requieren los y las  científicos/as de Datos?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2272b04b31_0_1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12272b04b31_0_13"/>
          <p:cNvSpPr txBox="1"/>
          <p:nvPr/>
        </p:nvSpPr>
        <p:spPr>
          <a:xfrm>
            <a:off x="3649500" y="468313"/>
            <a:ext cx="49872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habilidades requieren los y las científicos/as de datos?</a:t>
            </a:r>
            <a:endParaRPr b="1" i="0" sz="4000" u="none" cap="none" strike="noStrike">
              <a:solidFill>
                <a:schemeClr val="dk1"/>
              </a:solidFill>
              <a:latin typeface="DM Sans"/>
              <a:ea typeface="DM Sans"/>
              <a:cs typeface="DM Sans"/>
              <a:sym typeface="DM Sans"/>
            </a:endParaRPr>
          </a:p>
        </p:txBody>
      </p:sp>
      <p:sp>
        <p:nvSpPr>
          <p:cNvPr id="157" name="Google Shape;157;g12272b04b31_0_13"/>
          <p:cNvSpPr txBox="1"/>
          <p:nvPr/>
        </p:nvSpPr>
        <p:spPr>
          <a:xfrm>
            <a:off x="3649500" y="272773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1. Inquisitivo: </a:t>
            </a:r>
            <a:r>
              <a:rPr b="0" i="0" lang="es" sz="1350" u="none" cap="none" strike="noStrike">
                <a:solidFill>
                  <a:srgbClr val="000000"/>
                </a:solidFill>
                <a:latin typeface="DM Sans"/>
                <a:ea typeface="DM Sans"/>
                <a:cs typeface="DM Sans"/>
                <a:sym typeface="DM Sans"/>
              </a:rPr>
              <a:t>es una persona curiosa y algunas veces escéptica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2. Conocimiento sólidos:</a:t>
            </a:r>
            <a:r>
              <a:rPr b="0" i="0" lang="es" sz="1350" u="none" cap="none" strike="noStrike">
                <a:solidFill>
                  <a:srgbClr val="000000"/>
                </a:solidFill>
                <a:latin typeface="DM Sans"/>
                <a:ea typeface="DM Sans"/>
                <a:cs typeface="DM Sans"/>
                <a:sym typeface="DM Sans"/>
              </a:rPr>
              <a:t> en Machine Learning, computación, matematicas, estadistica y probabilidad</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3. Método científico:</a:t>
            </a:r>
            <a:r>
              <a:rPr b="0" i="0" lang="es" sz="1350" u="none" cap="none" strike="noStrike">
                <a:solidFill>
                  <a:srgbClr val="000000"/>
                </a:solidFill>
                <a:latin typeface="DM Sans"/>
                <a:ea typeface="DM Sans"/>
                <a:cs typeface="DM Sans"/>
                <a:sym typeface="DM Sans"/>
              </a:rPr>
              <a:t> crea hipótesis, las pone a prueba y actualiza su entendimiento de los problemas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158" name="Google Shape;158;g12272b04b31_0_13"/>
          <p:cNvPicPr preferRelativeResize="0"/>
          <p:nvPr/>
        </p:nvPicPr>
        <p:blipFill rotWithShape="1">
          <a:blip r:embed="rId3">
            <a:alphaModFix/>
          </a:blip>
          <a:srcRect b="0" l="0" r="0" t="0"/>
          <a:stretch/>
        </p:blipFill>
        <p:spPr>
          <a:xfrm>
            <a:off x="583050" y="1233047"/>
            <a:ext cx="2677450" cy="267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2272b04b31_0_12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12272b04b31_0_129"/>
          <p:cNvSpPr txBox="1"/>
          <p:nvPr/>
        </p:nvSpPr>
        <p:spPr>
          <a:xfrm>
            <a:off x="3649500" y="468313"/>
            <a:ext cx="49872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habilidades requieren los científicos de datos?</a:t>
            </a:r>
            <a:endParaRPr b="1" i="0" sz="4000" u="none" cap="none" strike="noStrike">
              <a:solidFill>
                <a:schemeClr val="dk1"/>
              </a:solidFill>
              <a:latin typeface="DM Sans"/>
              <a:ea typeface="DM Sans"/>
              <a:cs typeface="DM Sans"/>
              <a:sym typeface="DM Sans"/>
            </a:endParaRPr>
          </a:p>
        </p:txBody>
      </p:sp>
      <p:sp>
        <p:nvSpPr>
          <p:cNvPr id="165" name="Google Shape;165;g12272b04b31_0_129"/>
          <p:cNvSpPr txBox="1"/>
          <p:nvPr/>
        </p:nvSpPr>
        <p:spPr>
          <a:xfrm>
            <a:off x="3649500" y="2745538"/>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4.  Habilidades en programación: </a:t>
            </a:r>
            <a:r>
              <a:rPr b="0" i="0" lang="es" sz="1350" u="none" cap="none" strike="noStrike">
                <a:solidFill>
                  <a:srgbClr val="000000"/>
                </a:solidFill>
                <a:latin typeface="DM Sans"/>
                <a:ea typeface="DM Sans"/>
                <a:cs typeface="DM Sans"/>
                <a:sym typeface="DM Sans"/>
              </a:rPr>
              <a:t>es bueno realizando códigos, hacking y en la programación en general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5. Productos orientados: </a:t>
            </a:r>
            <a:r>
              <a:rPr i="0" lang="es" sz="1350" u="none" cap="none" strike="noStrike">
                <a:solidFill>
                  <a:srgbClr val="000000"/>
                </a:solidFill>
                <a:latin typeface="DM Sans"/>
                <a:ea typeface="DM Sans"/>
                <a:cs typeface="DM Sans"/>
                <a:sym typeface="DM Sans"/>
              </a:rPr>
              <a:t>s</a:t>
            </a:r>
            <a:r>
              <a:rPr b="0" i="0" lang="es" sz="1350" u="none" cap="none" strike="noStrike">
                <a:solidFill>
                  <a:srgbClr val="000000"/>
                </a:solidFill>
                <a:latin typeface="DM Sans"/>
                <a:ea typeface="DM Sans"/>
                <a:cs typeface="DM Sans"/>
                <a:sym typeface="DM Sans"/>
              </a:rPr>
              <a:t>abe c</a:t>
            </a:r>
            <a:r>
              <a:rPr lang="es" sz="1350">
                <a:latin typeface="DM Sans"/>
                <a:ea typeface="DM Sans"/>
                <a:cs typeface="DM Sans"/>
                <a:sym typeface="DM Sans"/>
              </a:rPr>
              <a:t>ó</a:t>
            </a:r>
            <a:r>
              <a:rPr b="0" i="0" lang="es" sz="1350" u="none" cap="none" strike="noStrike">
                <a:solidFill>
                  <a:srgbClr val="000000"/>
                </a:solidFill>
                <a:latin typeface="DM Sans"/>
                <a:ea typeface="DM Sans"/>
                <a:cs typeface="DM Sans"/>
                <a:sym typeface="DM Sans"/>
              </a:rPr>
              <a:t>mo desarrollar productos asociados a data y visualizaciones para hacer los datos más entendibles para cualquier persona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6. Conocimiento del dominio: </a:t>
            </a:r>
            <a:r>
              <a:rPr b="0" i="0" lang="es" sz="1350" u="none" cap="none" strike="noStrike">
                <a:solidFill>
                  <a:srgbClr val="000000"/>
                </a:solidFill>
                <a:latin typeface="DM Sans"/>
                <a:ea typeface="DM Sans"/>
                <a:cs typeface="DM Sans"/>
                <a:sym typeface="DM Sans"/>
              </a:rPr>
              <a:t>entiende los negocios y cómo contar historias interesantes (Storytelling), es capaz de responder preguntas.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pic>
        <p:nvPicPr>
          <p:cNvPr id="166" name="Google Shape;166;g12272b04b31_0_129"/>
          <p:cNvPicPr preferRelativeResize="0"/>
          <p:nvPr/>
        </p:nvPicPr>
        <p:blipFill rotWithShape="1">
          <a:blip r:embed="rId3">
            <a:alphaModFix/>
          </a:blip>
          <a:srcRect b="0" l="0" r="0" t="0"/>
          <a:stretch/>
        </p:blipFill>
        <p:spPr>
          <a:xfrm>
            <a:off x="583050" y="1233047"/>
            <a:ext cx="2677450" cy="2677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31805f85e4_0_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
        <p:nvSpPr>
          <p:cNvPr id="172" name="Google Shape;172;g131805f85e4_0_1"/>
          <p:cNvSpPr txBox="1"/>
          <p:nvPr/>
        </p:nvSpPr>
        <p:spPr>
          <a:xfrm>
            <a:off x="385175" y="468325"/>
            <a:ext cx="622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Hasta acá…</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2272b04b31_0_13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Team</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2272b04b31_0_169"/>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Team</a:t>
            </a:r>
            <a:endParaRPr b="1" i="0" sz="4000" u="none" cap="none" strike="noStrike">
              <a:solidFill>
                <a:schemeClr val="dk1"/>
              </a:solidFill>
              <a:latin typeface="DM Sans"/>
              <a:ea typeface="DM Sans"/>
              <a:cs typeface="DM Sans"/>
              <a:sym typeface="DM Sans"/>
            </a:endParaRPr>
          </a:p>
        </p:txBody>
      </p:sp>
      <p:sp>
        <p:nvSpPr>
          <p:cNvPr id="183" name="Google Shape;183;g12272b04b31_0_169"/>
          <p:cNvSpPr txBox="1"/>
          <p:nvPr/>
        </p:nvSpPr>
        <p:spPr>
          <a:xfrm>
            <a:off x="3649500" y="2211613"/>
            <a:ext cx="498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el grupo de cargos (roles) dentro de una organización que se encargan de todo el proceso de manipulación, estructuración y generación de insights a partir de los datos disponibles. Está compuesto usualmente de 3 roles importantes: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Data Scientist</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Data Engineers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Data Analysts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84" name="Google Shape;184;g12272b04b31_0_16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185" name="Google Shape;185;g12272b04b31_0_169"/>
          <p:cNvPicPr preferRelativeResize="0"/>
          <p:nvPr/>
        </p:nvPicPr>
        <p:blipFill rotWithShape="1">
          <a:blip r:embed="rId3">
            <a:alphaModFix/>
          </a:blip>
          <a:srcRect b="0" l="0" r="0" t="0"/>
          <a:stretch/>
        </p:blipFill>
        <p:spPr>
          <a:xfrm>
            <a:off x="219950" y="1143000"/>
            <a:ext cx="2857500" cy="285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2272b04b31_0_176"/>
          <p:cNvSpPr txBox="1"/>
          <p:nvPr/>
        </p:nvSpPr>
        <p:spPr>
          <a:xfrm>
            <a:off x="665280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191" name="Google Shape;191;g12272b04b31_0_176"/>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Scientist</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pic>
        <p:nvPicPr>
          <p:cNvPr id="192" name="Google Shape;192;g12272b04b31_0_17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93" name="Google Shape;193;g12272b04b31_0_176"/>
          <p:cNvSpPr txBox="1"/>
          <p:nvPr/>
        </p:nvSpPr>
        <p:spPr>
          <a:xfrm>
            <a:off x="549525" y="2192888"/>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capaz de tomar proyectos de Data Science desde el inicio al fin. Pueden almacenar grandes cantidades de información, crear modelos predictivos y presentar resultados.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Skills:</a:t>
            </a:r>
            <a:r>
              <a:rPr b="0" i="0" lang="es" sz="1350" u="none" cap="none" strike="noStrike">
                <a:solidFill>
                  <a:srgbClr val="000000"/>
                </a:solidFill>
                <a:latin typeface="DM Sans"/>
                <a:ea typeface="DM Sans"/>
                <a:cs typeface="DM Sans"/>
                <a:sym typeface="DM Sans"/>
              </a:rPr>
              <a:t> Matemáticas, Programación y Comunicación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Software comúnmente usado</a:t>
            </a:r>
            <a:r>
              <a:rPr b="0" i="0" lang="es" sz="1350" u="none" cap="none" strike="noStrike">
                <a:solidFill>
                  <a:srgbClr val="000000"/>
                </a:solidFill>
                <a:latin typeface="DM Sans"/>
                <a:ea typeface="DM Sans"/>
                <a:cs typeface="DM Sans"/>
                <a:sym typeface="DM Sans"/>
              </a:rPr>
              <a:t>: SQL, Python, </a:t>
            </a:r>
            <a:r>
              <a:rPr lang="es" sz="1350">
                <a:latin typeface="DM Sans"/>
                <a:ea typeface="DM Sans"/>
                <a:cs typeface="DM Sans"/>
                <a:sym typeface="DM Sans"/>
              </a:rPr>
              <a:t>Julia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194" name="Google Shape;194;g12272b04b31_0_176"/>
          <p:cNvPicPr preferRelativeResize="0"/>
          <p:nvPr/>
        </p:nvPicPr>
        <p:blipFill rotWithShape="1">
          <a:blip r:embed="rId4">
            <a:alphaModFix/>
          </a:blip>
          <a:srcRect b="0" l="0" r="0" t="0"/>
          <a:stretch/>
        </p:blipFill>
        <p:spPr>
          <a:xfrm>
            <a:off x="6017700" y="1094100"/>
            <a:ext cx="2955300" cy="295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7" name="Google Shape;47;p18"/>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8" name="Google Shape;48;p1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2272b04b31_0_21"/>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Engineers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00" name="Google Shape;200;g12272b04b31_0_21"/>
          <p:cNvSpPr txBox="1"/>
          <p:nvPr/>
        </p:nvSpPr>
        <p:spPr>
          <a:xfrm>
            <a:off x="3649500" y="2211613"/>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Son personas versátiles capaces de usar la ciencia de computación para procesar grandes cantidades de datos. Se enfocan en procesos de c</a:t>
            </a:r>
            <a:r>
              <a:rPr lang="es" sz="1350">
                <a:latin typeface="DM Sans"/>
                <a:ea typeface="DM Sans"/>
                <a:cs typeface="DM Sans"/>
                <a:sym typeface="DM Sans"/>
              </a:rPr>
              <a:t>ó</a:t>
            </a:r>
            <a:r>
              <a:rPr b="0" i="0" lang="es" sz="1350" u="none" cap="none" strike="noStrike">
                <a:solidFill>
                  <a:srgbClr val="000000"/>
                </a:solidFill>
                <a:latin typeface="DM Sans"/>
                <a:ea typeface="DM Sans"/>
                <a:cs typeface="DM Sans"/>
                <a:sym typeface="DM Sans"/>
              </a:rPr>
              <a:t>digo, limpieza de datos e implementar solicitudes de los </a:t>
            </a:r>
            <a:r>
              <a:rPr lang="es" sz="1350">
                <a:latin typeface="DM Sans"/>
                <a:ea typeface="DM Sans"/>
                <a:cs typeface="DM Sans"/>
                <a:sym typeface="DM Sans"/>
              </a:rPr>
              <a:t>D</a:t>
            </a:r>
            <a:r>
              <a:rPr b="0" i="0" lang="es" sz="1350" u="none" cap="none" strike="noStrike">
                <a:solidFill>
                  <a:srgbClr val="000000"/>
                </a:solidFill>
                <a:latin typeface="DM Sans"/>
                <a:ea typeface="DM Sans"/>
                <a:cs typeface="DM Sans"/>
                <a:sym typeface="DM Sans"/>
              </a:rPr>
              <a:t>ata Scientists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Skills: </a:t>
            </a:r>
            <a:r>
              <a:rPr b="0" i="0" lang="es" sz="1350" u="none" cap="none" strike="noStrike">
                <a:solidFill>
                  <a:srgbClr val="000000"/>
                </a:solidFill>
                <a:latin typeface="DM Sans"/>
                <a:ea typeface="DM Sans"/>
                <a:cs typeface="DM Sans"/>
                <a:sym typeface="DM Sans"/>
              </a:rPr>
              <a:t>Matemáticas, Programación y Big Data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Software comúnmente usado: </a:t>
            </a:r>
            <a:r>
              <a:rPr b="0" i="0" lang="es" sz="1350" u="none" cap="none" strike="noStrike">
                <a:solidFill>
                  <a:srgbClr val="000000"/>
                </a:solidFill>
                <a:latin typeface="DM Sans"/>
                <a:ea typeface="DM Sans"/>
                <a:cs typeface="DM Sans"/>
                <a:sym typeface="DM Sans"/>
              </a:rPr>
              <a:t>Hadoop, NoSQL, Python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01" name="Google Shape;201;g12272b04b31_0_21"/>
          <p:cNvPicPr preferRelativeResize="0"/>
          <p:nvPr/>
        </p:nvPicPr>
        <p:blipFill rotWithShape="1">
          <a:blip r:embed="rId3">
            <a:alphaModFix/>
          </a:blip>
          <a:srcRect b="0" l="0" r="0" t="0"/>
          <a:stretch/>
        </p:blipFill>
        <p:spPr>
          <a:xfrm>
            <a:off x="296375" y="904825"/>
            <a:ext cx="3220750" cy="3220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2272b04b31_0_28"/>
          <p:cNvSpPr txBox="1"/>
          <p:nvPr/>
        </p:nvSpPr>
        <p:spPr>
          <a:xfrm>
            <a:off x="665280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207" name="Google Shape;207;g12272b04b31_0_28"/>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Analysts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pic>
        <p:nvPicPr>
          <p:cNvPr id="208" name="Google Shape;208;g12272b04b31_0_2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09" name="Google Shape;209;g12272b04b31_0_28"/>
          <p:cNvSpPr txBox="1"/>
          <p:nvPr/>
        </p:nvSpPr>
        <p:spPr>
          <a:xfrm>
            <a:off x="549525" y="2192888"/>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Son personas que ayudan a otras personas dentro de la compañía a entender solicitudes específicas por medio de gráficas y resúmenes numéricos.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Skills: </a:t>
            </a:r>
            <a:r>
              <a:rPr b="0" i="0" lang="es" sz="1350" u="none" cap="none" strike="noStrike">
                <a:solidFill>
                  <a:srgbClr val="000000"/>
                </a:solidFill>
                <a:latin typeface="DM Sans"/>
                <a:ea typeface="DM Sans"/>
                <a:cs typeface="DM Sans"/>
                <a:sym typeface="DM Sans"/>
              </a:rPr>
              <a:t>Estadística, Comunicación y Entendimiento del negocio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Software comúnmente usado: </a:t>
            </a:r>
            <a:r>
              <a:rPr b="0" i="0" lang="es" sz="1350" u="none" cap="none" strike="noStrike">
                <a:solidFill>
                  <a:srgbClr val="000000"/>
                </a:solidFill>
                <a:latin typeface="DM Sans"/>
                <a:ea typeface="DM Sans"/>
                <a:cs typeface="DM Sans"/>
                <a:sym typeface="DM Sans"/>
              </a:rPr>
              <a:t>Excel, Tableau, SQL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10" name="Google Shape;210;g12272b04b31_0_28"/>
          <p:cNvPicPr preferRelativeResize="0"/>
          <p:nvPr/>
        </p:nvPicPr>
        <p:blipFill rotWithShape="1">
          <a:blip r:embed="rId4">
            <a:alphaModFix/>
          </a:blip>
          <a:srcRect b="0" l="0" r="0" t="0"/>
          <a:stretch/>
        </p:blipFill>
        <p:spPr>
          <a:xfrm>
            <a:off x="5952450" y="981238"/>
            <a:ext cx="3085775" cy="3085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2272b04b31_0_217"/>
          <p:cNvSpPr txBox="1"/>
          <p:nvPr/>
        </p:nvSpPr>
        <p:spPr>
          <a:xfrm>
            <a:off x="1378163" y="1692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Ciclo de vida de los proyectos en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90FF"/>
                </a:solidFill>
                <a:latin typeface="DM Sans"/>
                <a:ea typeface="DM Sans"/>
                <a:cs typeface="DM Sans"/>
                <a:sym typeface="DM Sans"/>
              </a:rPr>
              <a:t>Ciencia de Datos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2272b04b31_0_25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Ciclo de vida de proyectos en la Ciencia de Datos</a:t>
            </a:r>
            <a:endParaRPr b="1" i="0" sz="4000" u="none" cap="none" strike="noStrike">
              <a:solidFill>
                <a:schemeClr val="dk1"/>
              </a:solidFill>
              <a:latin typeface="DM Sans"/>
              <a:ea typeface="DM Sans"/>
              <a:cs typeface="DM Sans"/>
              <a:sym typeface="DM Sans"/>
            </a:endParaRPr>
          </a:p>
        </p:txBody>
      </p:sp>
      <p:sp>
        <p:nvSpPr>
          <p:cNvPr id="221" name="Google Shape;221;g12272b04b31_0_254"/>
          <p:cNvSpPr txBox="1"/>
          <p:nvPr/>
        </p:nvSpPr>
        <p:spPr>
          <a:xfrm>
            <a:off x="473350" y="19081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Tenemos 9 etapas fundamentales: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Entendimiento del problema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Recolección de datos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Pre</a:t>
            </a:r>
            <a:r>
              <a:rPr lang="es" sz="1350">
                <a:latin typeface="DM Sans"/>
                <a:ea typeface="DM Sans"/>
                <a:cs typeface="DM Sans"/>
                <a:sym typeface="DM Sans"/>
              </a:rPr>
              <a:t>-</a:t>
            </a:r>
            <a:r>
              <a:rPr b="0" i="0" lang="es" sz="1350" u="none" cap="none" strike="noStrike">
                <a:solidFill>
                  <a:srgbClr val="000000"/>
                </a:solidFill>
                <a:latin typeface="DM Sans"/>
                <a:ea typeface="DM Sans"/>
                <a:cs typeface="DM Sans"/>
                <a:sym typeface="DM Sans"/>
              </a:rPr>
              <a:t>procesamiento de datos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Analizando los datos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Modelamiento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Evaluación</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Generación de insights y reportes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Despliegue</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Toma de decisiones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22" name="Google Shape;222;g12272b04b31_0_254"/>
          <p:cNvSpPr txBox="1"/>
          <p:nvPr/>
        </p:nvSpPr>
        <p:spPr>
          <a:xfrm>
            <a:off x="4386975" y="284312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Explicaremos brevemente cada etapa a continuación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2272b04b31_0_289"/>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1. Entendimiento del problema</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28" name="Google Shape;228;g12272b04b31_0_289"/>
          <p:cNvSpPr txBox="1"/>
          <p:nvPr/>
        </p:nvSpPr>
        <p:spPr>
          <a:xfrm>
            <a:off x="457725" y="2211625"/>
            <a:ext cx="4730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requiere tener claro el contexto de negocio que se analiza para poder responder las preguntas relevantes que puedan existir. Usualmente aplicamos Data Science para resolver 5 preguntas: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¿Cu</a:t>
            </a:r>
            <a:r>
              <a:rPr lang="es" sz="1350">
                <a:latin typeface="DM Sans"/>
                <a:ea typeface="DM Sans"/>
                <a:cs typeface="DM Sans"/>
                <a:sym typeface="DM Sans"/>
              </a:rPr>
              <a:t>á</a:t>
            </a:r>
            <a:r>
              <a:rPr b="0" i="0" lang="es" sz="1350" u="none" cap="none" strike="noStrike">
                <a:solidFill>
                  <a:srgbClr val="000000"/>
                </a:solidFill>
                <a:latin typeface="DM Sans"/>
                <a:ea typeface="DM Sans"/>
                <a:cs typeface="DM Sans"/>
                <a:sym typeface="DM Sans"/>
              </a:rPr>
              <a:t>nto o Cu</a:t>
            </a:r>
            <a:r>
              <a:rPr lang="es" sz="1350">
                <a:latin typeface="DM Sans"/>
                <a:ea typeface="DM Sans"/>
                <a:cs typeface="DM Sans"/>
                <a:sym typeface="DM Sans"/>
              </a:rPr>
              <a:t>á</a:t>
            </a:r>
            <a:r>
              <a:rPr b="0" i="0" lang="es" sz="1350" u="none" cap="none" strike="noStrike">
                <a:solidFill>
                  <a:srgbClr val="000000"/>
                </a:solidFill>
                <a:latin typeface="DM Sans"/>
                <a:ea typeface="DM Sans"/>
                <a:cs typeface="DM Sans"/>
                <a:sym typeface="DM Sans"/>
              </a:rPr>
              <a:t>ntos? (Regresión)</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¿Cu</a:t>
            </a:r>
            <a:r>
              <a:rPr lang="es" sz="1350">
                <a:latin typeface="DM Sans"/>
                <a:ea typeface="DM Sans"/>
                <a:cs typeface="DM Sans"/>
                <a:sym typeface="DM Sans"/>
              </a:rPr>
              <a:t>á</a:t>
            </a:r>
            <a:r>
              <a:rPr b="0" i="0" lang="es" sz="1350" u="none" cap="none" strike="noStrike">
                <a:solidFill>
                  <a:srgbClr val="000000"/>
                </a:solidFill>
                <a:latin typeface="DM Sans"/>
                <a:ea typeface="DM Sans"/>
                <a:cs typeface="DM Sans"/>
                <a:sym typeface="DM Sans"/>
              </a:rPr>
              <a:t>l categoría? (Clasificaci</a:t>
            </a:r>
            <a:r>
              <a:rPr lang="es" sz="1350">
                <a:latin typeface="DM Sans"/>
                <a:ea typeface="DM Sans"/>
                <a:cs typeface="DM Sans"/>
                <a:sym typeface="DM Sans"/>
              </a:rPr>
              <a:t>ó</a:t>
            </a:r>
            <a:r>
              <a:rPr b="0" i="0" lang="es" sz="1350" u="none" cap="none" strike="noStrike">
                <a:solidFill>
                  <a:srgbClr val="000000"/>
                </a:solidFill>
                <a:latin typeface="DM Sans"/>
                <a:ea typeface="DM Sans"/>
                <a:cs typeface="DM Sans"/>
                <a:sym typeface="DM Sans"/>
              </a:rPr>
              <a:t>n)</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¿Qu</a:t>
            </a:r>
            <a:r>
              <a:rPr lang="es" sz="1350">
                <a:latin typeface="DM Sans"/>
                <a:ea typeface="DM Sans"/>
                <a:cs typeface="DM Sans"/>
                <a:sym typeface="DM Sans"/>
              </a:rPr>
              <a:t>é</a:t>
            </a:r>
            <a:r>
              <a:rPr b="0" i="0" lang="es" sz="1350" u="none" cap="none" strike="noStrike">
                <a:solidFill>
                  <a:srgbClr val="000000"/>
                </a:solidFill>
                <a:latin typeface="DM Sans"/>
                <a:ea typeface="DM Sans"/>
                <a:cs typeface="DM Sans"/>
                <a:sym typeface="DM Sans"/>
              </a:rPr>
              <a:t> grupo? (Clustering)</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¿Es raro? (Detección anomal</a:t>
            </a:r>
            <a:r>
              <a:rPr lang="es" sz="1350">
                <a:latin typeface="DM Sans"/>
                <a:ea typeface="DM Sans"/>
                <a:cs typeface="DM Sans"/>
                <a:sym typeface="DM Sans"/>
              </a:rPr>
              <a:t>í</a:t>
            </a:r>
            <a:r>
              <a:rPr b="0" i="0" lang="es" sz="1350" u="none" cap="none" strike="noStrike">
                <a:solidFill>
                  <a:srgbClr val="000000"/>
                </a:solidFill>
                <a:latin typeface="DM Sans"/>
                <a:ea typeface="DM Sans"/>
                <a:cs typeface="DM Sans"/>
                <a:sym typeface="DM Sans"/>
              </a:rPr>
              <a:t>as)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¿Qu</a:t>
            </a:r>
            <a:r>
              <a:rPr lang="es" sz="1350">
                <a:latin typeface="DM Sans"/>
                <a:ea typeface="DM Sans"/>
                <a:cs typeface="DM Sans"/>
                <a:sym typeface="DM Sans"/>
              </a:rPr>
              <a:t>é</a:t>
            </a:r>
            <a:r>
              <a:rPr b="0" i="0" lang="es" sz="1350" u="none" cap="none" strike="noStrike">
                <a:solidFill>
                  <a:srgbClr val="000000"/>
                </a:solidFill>
                <a:latin typeface="DM Sans"/>
                <a:ea typeface="DM Sans"/>
                <a:cs typeface="DM Sans"/>
                <a:sym typeface="DM Sans"/>
              </a:rPr>
              <a:t> opción deberíamos tomar</a:t>
            </a:r>
            <a:r>
              <a:rPr lang="es" sz="1350">
                <a:latin typeface="DM Sans"/>
                <a:ea typeface="DM Sans"/>
                <a:cs typeface="DM Sans"/>
                <a:sym typeface="DM Sans"/>
              </a:rPr>
              <a:t>?</a:t>
            </a:r>
            <a:r>
              <a:rPr b="0" i="0" lang="es" sz="1350" u="none" cap="none" strike="noStrike">
                <a:solidFill>
                  <a:srgbClr val="000000"/>
                </a:solidFill>
                <a:latin typeface="DM Sans"/>
                <a:ea typeface="DM Sans"/>
                <a:cs typeface="DM Sans"/>
                <a:sym typeface="DM Sans"/>
              </a:rPr>
              <a:t> (Recomendaciones)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29" name="Google Shape;229;g12272b04b31_0_289"/>
          <p:cNvPicPr preferRelativeResize="0"/>
          <p:nvPr/>
        </p:nvPicPr>
        <p:blipFill rotWithShape="1">
          <a:blip r:embed="rId3">
            <a:alphaModFix/>
          </a:blip>
          <a:srcRect b="0" l="0" r="0" t="0"/>
          <a:stretch/>
        </p:blipFill>
        <p:spPr>
          <a:xfrm>
            <a:off x="5362125" y="1012125"/>
            <a:ext cx="3355625" cy="3355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12272b04b31_0_29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12272b04b31_0_296"/>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1. Entendimiento del problema</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36" name="Google Shape;236;g12272b04b31_0_296"/>
          <p:cNvSpPr txBox="1"/>
          <p:nvPr/>
        </p:nvSpPr>
        <p:spPr>
          <a:xfrm>
            <a:off x="3649500" y="2211613"/>
            <a:ext cx="498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Algunas preguntas que se han hecho algunos negocios útiles por ejemplo son: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Uber:</a:t>
            </a:r>
            <a:r>
              <a:rPr b="0" i="0" lang="es" sz="1350" u="none" cap="none" strike="noStrike">
                <a:solidFill>
                  <a:srgbClr val="000000"/>
                </a:solidFill>
                <a:latin typeface="DM Sans"/>
                <a:ea typeface="DM Sans"/>
                <a:cs typeface="DM Sans"/>
                <a:sym typeface="DM Sans"/>
              </a:rPr>
              <a:t> ¿Qué porcentaje del tiempo los conductores realmente conducen? ¿Qué tan estable es su ingreso?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Oyo Hotels:</a:t>
            </a:r>
            <a:r>
              <a:rPr b="0" i="0" lang="es" sz="1350" u="none" cap="none" strike="noStrike">
                <a:solidFill>
                  <a:srgbClr val="000000"/>
                </a:solidFill>
                <a:latin typeface="DM Sans"/>
                <a:ea typeface="DM Sans"/>
                <a:cs typeface="DM Sans"/>
                <a:sym typeface="DM Sans"/>
              </a:rPr>
              <a:t> ¿Cu</a:t>
            </a:r>
            <a:r>
              <a:rPr lang="es" sz="1350">
                <a:latin typeface="DM Sans"/>
                <a:ea typeface="DM Sans"/>
                <a:cs typeface="DM Sans"/>
                <a:sym typeface="DM Sans"/>
              </a:rPr>
              <a:t>á</a:t>
            </a:r>
            <a:r>
              <a:rPr b="0" i="0" lang="es" sz="1350" u="none" cap="none" strike="noStrike">
                <a:solidFill>
                  <a:srgbClr val="000000"/>
                </a:solidFill>
                <a:latin typeface="DM Sans"/>
                <a:ea typeface="DM Sans"/>
                <a:cs typeface="DM Sans"/>
                <a:sym typeface="DM Sans"/>
              </a:rPr>
              <a:t>l es el promedio de ocupación de hoteles mediocres?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Alibaba: </a:t>
            </a:r>
            <a:r>
              <a:rPr b="0" i="0" lang="es" sz="1350" u="none" cap="none" strike="noStrike">
                <a:solidFill>
                  <a:srgbClr val="000000"/>
                </a:solidFill>
                <a:latin typeface="DM Sans"/>
                <a:ea typeface="DM Sans"/>
                <a:cs typeface="DM Sans"/>
                <a:sym typeface="DM Sans"/>
              </a:rPr>
              <a:t>¿Cuáles son las ganancias por pie cuadrado de nuestros almacenes?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37" name="Google Shape;237;g12272b04b31_0_296"/>
          <p:cNvPicPr preferRelativeResize="0"/>
          <p:nvPr/>
        </p:nvPicPr>
        <p:blipFill rotWithShape="1">
          <a:blip r:embed="rId3">
            <a:alphaModFix/>
          </a:blip>
          <a:srcRect b="0" l="0" r="0" t="0"/>
          <a:stretch/>
        </p:blipFill>
        <p:spPr>
          <a:xfrm>
            <a:off x="511861" y="3083264"/>
            <a:ext cx="1390972" cy="1390972"/>
          </a:xfrm>
          <a:prstGeom prst="rect">
            <a:avLst/>
          </a:prstGeom>
          <a:noFill/>
          <a:ln>
            <a:noFill/>
          </a:ln>
        </p:spPr>
      </p:pic>
      <p:pic>
        <p:nvPicPr>
          <p:cNvPr id="238" name="Google Shape;238;g12272b04b31_0_296"/>
          <p:cNvPicPr preferRelativeResize="0"/>
          <p:nvPr/>
        </p:nvPicPr>
        <p:blipFill rotWithShape="1">
          <a:blip r:embed="rId4">
            <a:alphaModFix/>
          </a:blip>
          <a:srcRect b="0" l="0" r="0" t="0"/>
          <a:stretch/>
        </p:blipFill>
        <p:spPr>
          <a:xfrm>
            <a:off x="1598802" y="2509500"/>
            <a:ext cx="1628498" cy="923201"/>
          </a:xfrm>
          <a:prstGeom prst="rect">
            <a:avLst/>
          </a:prstGeom>
          <a:noFill/>
          <a:ln>
            <a:noFill/>
          </a:ln>
        </p:spPr>
      </p:pic>
      <p:pic>
        <p:nvPicPr>
          <p:cNvPr id="239" name="Google Shape;239;g12272b04b31_0_296"/>
          <p:cNvPicPr preferRelativeResize="0"/>
          <p:nvPr/>
        </p:nvPicPr>
        <p:blipFill rotWithShape="1">
          <a:blip r:embed="rId5">
            <a:alphaModFix/>
          </a:blip>
          <a:srcRect b="0" l="0" r="0" t="0"/>
          <a:stretch/>
        </p:blipFill>
        <p:spPr>
          <a:xfrm>
            <a:off x="511850" y="867675"/>
            <a:ext cx="3035750" cy="17076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2272b04b31_0_333"/>
          <p:cNvSpPr txBox="1"/>
          <p:nvPr/>
        </p:nvSpPr>
        <p:spPr>
          <a:xfrm>
            <a:off x="476250" y="69730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2. Recolección de datos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45" name="Google Shape;245;g12272b04b31_0_333"/>
          <p:cNvSpPr txBox="1"/>
          <p:nvPr/>
        </p:nvSpPr>
        <p:spPr>
          <a:xfrm>
            <a:off x="476250" y="1837875"/>
            <a:ext cx="47301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Los datos recolectados deben permitir resolver la(s) pregunta(s) problema(s) y pueden venir de diferentes fuentes, algunos ejemplos de fuentes de datos son: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Formato plano (excel, CSV, Texto, XML, JSON)</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Bases de datos relacionales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Bases de datos no relacionales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Data de Web Scraping</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concepto de Big Data implica Volumen (Terabytes), Velocidad (Data en Streaming) y Variedad (Estructurado, No estructurado y semi estructurada)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46" name="Google Shape;246;g12272b04b31_0_333"/>
          <p:cNvPicPr preferRelativeResize="0"/>
          <p:nvPr/>
        </p:nvPicPr>
        <p:blipFill rotWithShape="1">
          <a:blip r:embed="rId3">
            <a:alphaModFix/>
          </a:blip>
          <a:srcRect b="0" l="0" r="0" t="0"/>
          <a:stretch/>
        </p:blipFill>
        <p:spPr>
          <a:xfrm>
            <a:off x="5565975" y="1071038"/>
            <a:ext cx="3355625" cy="3355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2272b04b31_0_34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12272b04b31_0_340"/>
          <p:cNvSpPr txBox="1"/>
          <p:nvPr/>
        </p:nvSpPr>
        <p:spPr>
          <a:xfrm>
            <a:off x="3649500" y="579838"/>
            <a:ext cx="49872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3. Pre procesamiento de datos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53" name="Google Shape;253;g12272b04b31_0_340"/>
          <p:cNvSpPr txBox="1"/>
          <p:nvPr/>
        </p:nvSpPr>
        <p:spPr>
          <a:xfrm>
            <a:off x="3680550" y="2300613"/>
            <a:ext cx="49872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conoce como Data Wrangling y es la tarea que usualmente toma más tiempo. Aquí se entienden mejor los datos y se preparan para </a:t>
            </a:r>
            <a:r>
              <a:rPr lang="es" sz="1350">
                <a:latin typeface="DM Sans"/>
                <a:ea typeface="DM Sans"/>
                <a:cs typeface="DM Sans"/>
                <a:sym typeface="DM Sans"/>
              </a:rPr>
              <a:t>análisis</a:t>
            </a:r>
            <a:r>
              <a:rPr b="0" i="0" lang="es" sz="1350" u="none" cap="none" strike="noStrike">
                <a:solidFill>
                  <a:srgbClr val="000000"/>
                </a:solidFill>
                <a:latin typeface="DM Sans"/>
                <a:ea typeface="DM Sans"/>
                <a:cs typeface="DM Sans"/>
                <a:sym typeface="DM Sans"/>
              </a:rPr>
              <a:t> posteriores.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Limpiar datos esencialmente implica remover discrepancias de tus datos (nulos, outliers, duplicados).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la etapa más importante en todo el ciclo ya que los modelos usualmente son tan buenos como los datos con los que son entrenados.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54" name="Google Shape;254;g12272b04b31_0_340"/>
          <p:cNvPicPr preferRelativeResize="0"/>
          <p:nvPr/>
        </p:nvPicPr>
        <p:blipFill rotWithShape="1">
          <a:blip r:embed="rId3">
            <a:alphaModFix/>
          </a:blip>
          <a:srcRect b="0" l="0" r="0" t="0"/>
          <a:stretch/>
        </p:blipFill>
        <p:spPr>
          <a:xfrm>
            <a:off x="200350" y="893938"/>
            <a:ext cx="3355625" cy="3355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2272b04b31_0_348"/>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4. Analizando los datos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60" name="Google Shape;260;g12272b04b31_0_348"/>
          <p:cNvSpPr txBox="1"/>
          <p:nvPr/>
        </p:nvSpPr>
        <p:spPr>
          <a:xfrm>
            <a:off x="457725" y="22116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conoce como Exploratory Data Analysis (EDA) y no hay reglas exactas de como hacerlo.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necesita de conocimientos en </a:t>
            </a:r>
            <a:r>
              <a:rPr lang="es" sz="1350">
                <a:latin typeface="DM Sans"/>
                <a:ea typeface="DM Sans"/>
                <a:cs typeface="DM Sans"/>
                <a:sym typeface="DM Sans"/>
              </a:rPr>
              <a:t>estadística</a:t>
            </a:r>
            <a:r>
              <a:rPr b="0" i="0" lang="es" sz="1350" u="none" cap="none" strike="noStrike">
                <a:solidFill>
                  <a:srgbClr val="000000"/>
                </a:solidFill>
                <a:latin typeface="DM Sans"/>
                <a:ea typeface="DM Sans"/>
                <a:cs typeface="DM Sans"/>
                <a:sym typeface="DM Sans"/>
              </a:rPr>
              <a:t> para presentar resúmenes numéricos y gráficas apropiadas de acuerdo a la naturaleza de las variables analizadas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Existen diversos tipos de </a:t>
            </a:r>
            <a:r>
              <a:rPr lang="es" sz="1350">
                <a:latin typeface="DM Sans"/>
                <a:ea typeface="DM Sans"/>
                <a:cs typeface="DM Sans"/>
                <a:sym typeface="DM Sans"/>
              </a:rPr>
              <a:t>analítica</a:t>
            </a:r>
            <a:r>
              <a:rPr b="0" i="0" lang="es" sz="1350" u="none" cap="none" strike="noStrike">
                <a:solidFill>
                  <a:srgbClr val="000000"/>
                </a:solidFill>
                <a:latin typeface="DM Sans"/>
                <a:ea typeface="DM Sans"/>
                <a:cs typeface="DM Sans"/>
                <a:sym typeface="DM Sans"/>
              </a:rPr>
              <a:t> de datos que se pueden aplicar de acuerdo con los datos y el problema a resolver.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61" name="Google Shape;261;g12272b04b31_0_348"/>
          <p:cNvPicPr preferRelativeResize="0"/>
          <p:nvPr/>
        </p:nvPicPr>
        <p:blipFill rotWithShape="1">
          <a:blip r:embed="rId3">
            <a:alphaModFix/>
          </a:blip>
          <a:srcRect b="0" l="0" r="0" t="0"/>
          <a:stretch/>
        </p:blipFill>
        <p:spPr>
          <a:xfrm>
            <a:off x="5303375" y="1028863"/>
            <a:ext cx="3355625" cy="3355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2272b04b31_0_35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12272b04b31_0_355"/>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4. Analizando los datos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68" name="Google Shape;268;g12272b04b31_0_355"/>
          <p:cNvSpPr txBox="1"/>
          <p:nvPr/>
        </p:nvSpPr>
        <p:spPr>
          <a:xfrm>
            <a:off x="3649500" y="2211613"/>
            <a:ext cx="4987200" cy="205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Helvetica Neue"/>
              <a:buAutoNum type="arabicPeriod"/>
            </a:pPr>
            <a:r>
              <a:rPr b="1" i="0" lang="es" sz="1350" u="none" cap="none" strike="noStrike">
                <a:solidFill>
                  <a:schemeClr val="dk1"/>
                </a:solidFill>
                <a:latin typeface="DM Sans"/>
                <a:ea typeface="DM Sans"/>
                <a:cs typeface="DM Sans"/>
                <a:sym typeface="DM Sans"/>
              </a:rPr>
              <a:t>Anal</a:t>
            </a:r>
            <a:r>
              <a:rPr b="1" lang="es" sz="1350">
                <a:solidFill>
                  <a:schemeClr val="dk1"/>
                </a:solidFill>
                <a:latin typeface="DM Sans"/>
                <a:ea typeface="DM Sans"/>
                <a:cs typeface="DM Sans"/>
                <a:sym typeface="DM Sans"/>
              </a:rPr>
              <a:t>í</a:t>
            </a:r>
            <a:r>
              <a:rPr b="1" i="0" lang="es" sz="1350" u="none" cap="none" strike="noStrike">
                <a:solidFill>
                  <a:schemeClr val="dk1"/>
                </a:solidFill>
                <a:latin typeface="DM Sans"/>
                <a:ea typeface="DM Sans"/>
                <a:cs typeface="DM Sans"/>
                <a:sym typeface="DM Sans"/>
              </a:rPr>
              <a:t>tica descriptiva: </a:t>
            </a:r>
            <a:r>
              <a:rPr b="0" i="0" lang="es" sz="1350" u="none" cap="none" strike="noStrike">
                <a:solidFill>
                  <a:schemeClr val="dk1"/>
                </a:solidFill>
                <a:latin typeface="DM Sans"/>
                <a:ea typeface="DM Sans"/>
                <a:cs typeface="DM Sans"/>
                <a:sym typeface="DM Sans"/>
              </a:rPr>
              <a:t>que ha pasado en el pasado y tiene carácter meramente exploratorio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Helvetica Neue"/>
              <a:buAutoNum type="arabicPeriod"/>
            </a:pPr>
            <a:r>
              <a:rPr b="1" i="0" lang="es" sz="1350" u="none" cap="none" strike="noStrike">
                <a:solidFill>
                  <a:schemeClr val="dk1"/>
                </a:solidFill>
                <a:latin typeface="DM Sans"/>
                <a:ea typeface="DM Sans"/>
                <a:cs typeface="DM Sans"/>
                <a:sym typeface="DM Sans"/>
              </a:rPr>
              <a:t>Anal</a:t>
            </a:r>
            <a:r>
              <a:rPr b="1" lang="es" sz="1350">
                <a:solidFill>
                  <a:schemeClr val="dk1"/>
                </a:solidFill>
                <a:latin typeface="DM Sans"/>
                <a:ea typeface="DM Sans"/>
                <a:cs typeface="DM Sans"/>
                <a:sym typeface="DM Sans"/>
              </a:rPr>
              <a:t>í</a:t>
            </a:r>
            <a:r>
              <a:rPr b="1" i="0" lang="es" sz="1350" u="none" cap="none" strike="noStrike">
                <a:solidFill>
                  <a:schemeClr val="dk1"/>
                </a:solidFill>
                <a:latin typeface="DM Sans"/>
                <a:ea typeface="DM Sans"/>
                <a:cs typeface="DM Sans"/>
                <a:sym typeface="DM Sans"/>
              </a:rPr>
              <a:t>tica preditiva: </a:t>
            </a:r>
            <a:r>
              <a:rPr b="0" i="0" lang="es" sz="1350" u="none" cap="none" strike="noStrike">
                <a:solidFill>
                  <a:schemeClr val="dk1"/>
                </a:solidFill>
                <a:latin typeface="DM Sans"/>
                <a:ea typeface="DM Sans"/>
                <a:cs typeface="DM Sans"/>
                <a:sym typeface="DM Sans"/>
              </a:rPr>
              <a:t>que podría pasar en el futuro, se pueden usar técnicas estadísticas o de Machine Learning para estimar el futuro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Helvetica Neue"/>
              <a:buAutoNum type="arabicPeriod"/>
            </a:pPr>
            <a:r>
              <a:rPr b="1" i="0" lang="es" sz="1350" u="none" cap="none" strike="noStrike">
                <a:solidFill>
                  <a:schemeClr val="dk1"/>
                </a:solidFill>
                <a:latin typeface="DM Sans"/>
                <a:ea typeface="DM Sans"/>
                <a:cs typeface="DM Sans"/>
                <a:sym typeface="DM Sans"/>
              </a:rPr>
              <a:t>Anal</a:t>
            </a:r>
            <a:r>
              <a:rPr b="1" lang="es" sz="1350">
                <a:solidFill>
                  <a:schemeClr val="dk1"/>
                </a:solidFill>
                <a:latin typeface="DM Sans"/>
                <a:ea typeface="DM Sans"/>
                <a:cs typeface="DM Sans"/>
                <a:sym typeface="DM Sans"/>
              </a:rPr>
              <a:t>í</a:t>
            </a:r>
            <a:r>
              <a:rPr b="1" i="0" lang="es" sz="1350" u="none" cap="none" strike="noStrike">
                <a:solidFill>
                  <a:schemeClr val="dk1"/>
                </a:solidFill>
                <a:latin typeface="DM Sans"/>
                <a:ea typeface="DM Sans"/>
                <a:cs typeface="DM Sans"/>
                <a:sym typeface="DM Sans"/>
              </a:rPr>
              <a:t>tica Prescriptiva: </a:t>
            </a:r>
            <a:r>
              <a:rPr b="0" i="0" lang="es" sz="1350" u="none" cap="none" strike="noStrike">
                <a:solidFill>
                  <a:schemeClr val="dk1"/>
                </a:solidFill>
                <a:latin typeface="DM Sans"/>
                <a:ea typeface="DM Sans"/>
                <a:cs typeface="DM Sans"/>
                <a:sym typeface="DM Sans"/>
              </a:rPr>
              <a:t>que deberiamos hacer, podemos usar m</a:t>
            </a:r>
            <a:r>
              <a:rPr lang="es" sz="1350">
                <a:solidFill>
                  <a:schemeClr val="dk1"/>
                </a:solidFill>
                <a:latin typeface="DM Sans"/>
                <a:ea typeface="DM Sans"/>
                <a:cs typeface="DM Sans"/>
                <a:sym typeface="DM Sans"/>
              </a:rPr>
              <a:t>é</a:t>
            </a:r>
            <a:r>
              <a:rPr b="0" i="0" lang="es" sz="1350" u="none" cap="none" strike="noStrike">
                <a:solidFill>
                  <a:schemeClr val="dk1"/>
                </a:solidFill>
                <a:latin typeface="DM Sans"/>
                <a:ea typeface="DM Sans"/>
                <a:cs typeface="DM Sans"/>
                <a:sym typeface="DM Sans"/>
              </a:rPr>
              <a:t>todos de optimización o simulación para tomar decisiones y describir posibles resultados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69" name="Google Shape;269;g12272b04b31_0_355"/>
          <p:cNvPicPr preferRelativeResize="0"/>
          <p:nvPr/>
        </p:nvPicPr>
        <p:blipFill rotWithShape="1">
          <a:blip r:embed="rId3">
            <a:alphaModFix/>
          </a:blip>
          <a:srcRect b="0" l="0" r="0" t="0"/>
          <a:stretch/>
        </p:blipFill>
        <p:spPr>
          <a:xfrm>
            <a:off x="476250" y="1240310"/>
            <a:ext cx="3022050" cy="2556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g131805f85e4_0_9"/>
          <p:cNvSpPr txBox="1"/>
          <p:nvPr/>
        </p:nvSpPr>
        <p:spPr>
          <a:xfrm>
            <a:off x="1461300" y="13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Nos presentamos muuuuy brevemente…</a:t>
            </a:r>
            <a:endParaRPr b="1" i="0" sz="4000" u="none" cap="none" strike="noStrike">
              <a:solidFill>
                <a:srgbClr val="DEFC52"/>
              </a:solidFill>
              <a:latin typeface="DM Sans"/>
              <a:ea typeface="DM Sans"/>
              <a:cs typeface="DM Sans"/>
              <a:sym typeface="DM Sans"/>
            </a:endParaRPr>
          </a:p>
        </p:txBody>
      </p:sp>
      <p:sp>
        <p:nvSpPr>
          <p:cNvPr id="54" name="Google Shape;54;g131805f85e4_0_9"/>
          <p:cNvSpPr txBox="1"/>
          <p:nvPr/>
        </p:nvSpPr>
        <p:spPr>
          <a:xfrm>
            <a:off x="2023500" y="1699725"/>
            <a:ext cx="1286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2000">
                <a:solidFill>
                  <a:srgbClr val="EAFF6A"/>
                </a:solidFill>
                <a:latin typeface="DM Sans"/>
                <a:ea typeface="DM Sans"/>
                <a:cs typeface="DM Sans"/>
                <a:sym typeface="DM Sans"/>
              </a:rPr>
              <a:t>Julieta</a:t>
            </a:r>
            <a:br>
              <a:rPr b="1" lang="es" sz="2000">
                <a:solidFill>
                  <a:srgbClr val="EAFF6A"/>
                </a:solidFill>
                <a:latin typeface="DM Sans"/>
                <a:ea typeface="DM Sans"/>
                <a:cs typeface="DM Sans"/>
                <a:sym typeface="DM Sans"/>
              </a:rPr>
            </a:br>
            <a:r>
              <a:rPr b="1" lang="es" sz="2000">
                <a:solidFill>
                  <a:srgbClr val="EAFF6A"/>
                </a:solidFill>
                <a:latin typeface="DM Sans"/>
                <a:ea typeface="DM Sans"/>
                <a:cs typeface="DM Sans"/>
                <a:sym typeface="DM Sans"/>
              </a:rPr>
              <a:t>Profe</a:t>
            </a:r>
            <a:endParaRPr b="1" i="0" sz="2000" u="none" cap="none" strike="noStrike">
              <a:solidFill>
                <a:srgbClr val="EAFF6A"/>
              </a:solidFill>
              <a:latin typeface="DM Sans"/>
              <a:ea typeface="DM Sans"/>
              <a:cs typeface="DM Sans"/>
              <a:sym typeface="DM Sans"/>
            </a:endParaRPr>
          </a:p>
        </p:txBody>
      </p:sp>
      <p:pic>
        <p:nvPicPr>
          <p:cNvPr id="55" name="Google Shape;55;g131805f85e4_0_9"/>
          <p:cNvPicPr preferRelativeResize="0"/>
          <p:nvPr/>
        </p:nvPicPr>
        <p:blipFill rotWithShape="1">
          <a:blip r:embed="rId3">
            <a:alphaModFix/>
          </a:blip>
          <a:srcRect b="28282" l="0" r="0" t="9721"/>
          <a:stretch/>
        </p:blipFill>
        <p:spPr>
          <a:xfrm>
            <a:off x="425100" y="1487850"/>
            <a:ext cx="1508400" cy="1403400"/>
          </a:xfrm>
          <a:prstGeom prst="ellipse">
            <a:avLst/>
          </a:prstGeom>
          <a:noFill/>
          <a:ln>
            <a:noFill/>
          </a:ln>
        </p:spPr>
      </p:pic>
      <p:sp>
        <p:nvSpPr>
          <p:cNvPr id="56" name="Google Shape;56;g131805f85e4_0_9"/>
          <p:cNvSpPr txBox="1"/>
          <p:nvPr/>
        </p:nvSpPr>
        <p:spPr>
          <a:xfrm>
            <a:off x="1983400" y="3773100"/>
            <a:ext cx="1436400" cy="766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2100">
                <a:solidFill>
                  <a:srgbClr val="EAFF6A"/>
                </a:solidFill>
                <a:latin typeface="DM Sans"/>
                <a:ea typeface="DM Sans"/>
                <a:cs typeface="DM Sans"/>
                <a:sym typeface="DM Sans"/>
              </a:rPr>
              <a:t>Cristián</a:t>
            </a:r>
            <a:br>
              <a:rPr b="1" lang="es" sz="2100">
                <a:solidFill>
                  <a:srgbClr val="EAFF6A"/>
                </a:solidFill>
                <a:latin typeface="DM Sans"/>
                <a:ea typeface="DM Sans"/>
                <a:cs typeface="DM Sans"/>
                <a:sym typeface="DM Sans"/>
              </a:rPr>
            </a:br>
            <a:r>
              <a:rPr b="1" lang="es" sz="2100">
                <a:solidFill>
                  <a:srgbClr val="EAFF6A"/>
                </a:solidFill>
                <a:latin typeface="DM Sans"/>
                <a:ea typeface="DM Sans"/>
                <a:cs typeface="DM Sans"/>
                <a:sym typeface="DM Sans"/>
              </a:rPr>
              <a:t>Tutor</a:t>
            </a:r>
            <a:endParaRPr b="1" i="0" sz="2100" u="none" cap="none" strike="noStrike">
              <a:solidFill>
                <a:srgbClr val="EAFF6A"/>
              </a:solidFill>
              <a:latin typeface="DM Sans"/>
              <a:ea typeface="DM Sans"/>
              <a:cs typeface="DM Sans"/>
              <a:sym typeface="DM Sans"/>
            </a:endParaRPr>
          </a:p>
        </p:txBody>
      </p:sp>
      <p:pic>
        <p:nvPicPr>
          <p:cNvPr id="57" name="Google Shape;57;g131805f85e4_0_9"/>
          <p:cNvPicPr preferRelativeResize="0"/>
          <p:nvPr/>
        </p:nvPicPr>
        <p:blipFill>
          <a:blip r:embed="rId4">
            <a:alphaModFix/>
          </a:blip>
          <a:stretch>
            <a:fillRect/>
          </a:stretch>
        </p:blipFill>
        <p:spPr>
          <a:xfrm>
            <a:off x="231150" y="3402150"/>
            <a:ext cx="1896300" cy="1508400"/>
          </a:xfrm>
          <a:prstGeom prst="ellipse">
            <a:avLst/>
          </a:prstGeom>
          <a:noFill/>
          <a:ln>
            <a:noFill/>
          </a:ln>
        </p:spPr>
      </p:pic>
      <p:sp>
        <p:nvSpPr>
          <p:cNvPr id="58" name="Google Shape;58;g131805f85e4_0_9"/>
          <p:cNvSpPr txBox="1"/>
          <p:nvPr/>
        </p:nvSpPr>
        <p:spPr>
          <a:xfrm>
            <a:off x="5191375" y="1806300"/>
            <a:ext cx="1239900" cy="766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2100">
                <a:solidFill>
                  <a:srgbClr val="EAFF6A"/>
                </a:solidFill>
                <a:latin typeface="DM Sans"/>
                <a:ea typeface="DM Sans"/>
                <a:cs typeface="DM Sans"/>
                <a:sym typeface="DM Sans"/>
              </a:rPr>
              <a:t>Anahí</a:t>
            </a:r>
            <a:br>
              <a:rPr b="1" lang="es" sz="2100">
                <a:solidFill>
                  <a:srgbClr val="EAFF6A"/>
                </a:solidFill>
                <a:latin typeface="DM Sans"/>
                <a:ea typeface="DM Sans"/>
                <a:cs typeface="DM Sans"/>
                <a:sym typeface="DM Sans"/>
              </a:rPr>
            </a:br>
            <a:r>
              <a:rPr b="1" lang="es" sz="2100">
                <a:solidFill>
                  <a:srgbClr val="EAFF6A"/>
                </a:solidFill>
                <a:latin typeface="DM Sans"/>
                <a:ea typeface="DM Sans"/>
                <a:cs typeface="DM Sans"/>
                <a:sym typeface="DM Sans"/>
              </a:rPr>
              <a:t>Tutora</a:t>
            </a:r>
            <a:endParaRPr b="1" i="0" sz="2100" u="none" cap="none" strike="noStrike">
              <a:solidFill>
                <a:srgbClr val="EAFF6A"/>
              </a:solidFill>
              <a:latin typeface="DM Sans"/>
              <a:ea typeface="DM Sans"/>
              <a:cs typeface="DM Sans"/>
              <a:sym typeface="DM Sans"/>
            </a:endParaRPr>
          </a:p>
        </p:txBody>
      </p:sp>
      <p:pic>
        <p:nvPicPr>
          <p:cNvPr id="59" name="Google Shape;59;g131805f85e4_0_9"/>
          <p:cNvPicPr preferRelativeResize="0"/>
          <p:nvPr/>
        </p:nvPicPr>
        <p:blipFill rotWithShape="1">
          <a:blip r:embed="rId5">
            <a:alphaModFix/>
          </a:blip>
          <a:srcRect b="0" l="0" r="0" t="12087"/>
          <a:stretch/>
        </p:blipFill>
        <p:spPr>
          <a:xfrm>
            <a:off x="3522500" y="1487850"/>
            <a:ext cx="1596300" cy="1403400"/>
          </a:xfrm>
          <a:prstGeom prst="ellipse">
            <a:avLst/>
          </a:prstGeom>
          <a:noFill/>
          <a:ln>
            <a:noFill/>
          </a:ln>
        </p:spPr>
      </p:pic>
      <p:pic>
        <p:nvPicPr>
          <p:cNvPr id="60" name="Google Shape;60;g131805f85e4_0_9"/>
          <p:cNvPicPr preferRelativeResize="0"/>
          <p:nvPr/>
        </p:nvPicPr>
        <p:blipFill>
          <a:blip r:embed="rId6">
            <a:alphaModFix/>
          </a:blip>
          <a:stretch>
            <a:fillRect/>
          </a:stretch>
        </p:blipFill>
        <p:spPr>
          <a:xfrm>
            <a:off x="6431275" y="1510225"/>
            <a:ext cx="1403400" cy="1403400"/>
          </a:xfrm>
          <a:prstGeom prst="ellipse">
            <a:avLst/>
          </a:prstGeom>
          <a:noFill/>
          <a:ln>
            <a:noFill/>
          </a:ln>
        </p:spPr>
      </p:pic>
      <p:sp>
        <p:nvSpPr>
          <p:cNvPr id="61" name="Google Shape;61;g131805f85e4_0_9"/>
          <p:cNvSpPr txBox="1"/>
          <p:nvPr/>
        </p:nvSpPr>
        <p:spPr>
          <a:xfrm>
            <a:off x="7726550" y="1828675"/>
            <a:ext cx="1239900" cy="766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2100">
                <a:solidFill>
                  <a:srgbClr val="EAFF6A"/>
                </a:solidFill>
                <a:latin typeface="DM Sans"/>
                <a:ea typeface="DM Sans"/>
                <a:cs typeface="DM Sans"/>
                <a:sym typeface="DM Sans"/>
              </a:rPr>
              <a:t>Juan</a:t>
            </a:r>
            <a:br>
              <a:rPr b="1" lang="es" sz="2100">
                <a:solidFill>
                  <a:srgbClr val="EAFF6A"/>
                </a:solidFill>
                <a:latin typeface="DM Sans"/>
                <a:ea typeface="DM Sans"/>
                <a:cs typeface="DM Sans"/>
                <a:sym typeface="DM Sans"/>
              </a:rPr>
            </a:br>
            <a:r>
              <a:rPr b="1" lang="es" sz="2100">
                <a:solidFill>
                  <a:srgbClr val="EAFF6A"/>
                </a:solidFill>
                <a:latin typeface="DM Sans"/>
                <a:ea typeface="DM Sans"/>
                <a:cs typeface="DM Sans"/>
                <a:sym typeface="DM Sans"/>
              </a:rPr>
              <a:t>Tutor</a:t>
            </a:r>
            <a:endParaRPr b="1" i="0" sz="2100" u="none" cap="none" strike="noStrike">
              <a:solidFill>
                <a:srgbClr val="EAFF6A"/>
              </a:solidFill>
              <a:latin typeface="DM Sans"/>
              <a:ea typeface="DM Sans"/>
              <a:cs typeface="DM Sans"/>
              <a:sym typeface="DM Sans"/>
            </a:endParaRPr>
          </a:p>
        </p:txBody>
      </p:sp>
      <p:pic>
        <p:nvPicPr>
          <p:cNvPr id="62" name="Google Shape;62;g131805f85e4_0_9"/>
          <p:cNvPicPr preferRelativeResize="0"/>
          <p:nvPr/>
        </p:nvPicPr>
        <p:blipFill>
          <a:blip r:embed="rId7">
            <a:alphaModFix/>
          </a:blip>
          <a:stretch>
            <a:fillRect/>
          </a:stretch>
        </p:blipFill>
        <p:spPr>
          <a:xfrm>
            <a:off x="3486950" y="3265650"/>
            <a:ext cx="1667400" cy="1644900"/>
          </a:xfrm>
          <a:prstGeom prst="ellipse">
            <a:avLst/>
          </a:prstGeom>
          <a:noFill/>
          <a:ln>
            <a:noFill/>
          </a:ln>
        </p:spPr>
      </p:pic>
      <p:sp>
        <p:nvSpPr>
          <p:cNvPr id="63" name="Google Shape;63;g131805f85e4_0_9"/>
          <p:cNvSpPr txBox="1"/>
          <p:nvPr/>
        </p:nvSpPr>
        <p:spPr>
          <a:xfrm>
            <a:off x="5297700" y="3704850"/>
            <a:ext cx="1436400" cy="766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2100">
                <a:solidFill>
                  <a:srgbClr val="EAFF6A"/>
                </a:solidFill>
                <a:latin typeface="DM Sans"/>
                <a:ea typeface="DM Sans"/>
                <a:cs typeface="DM Sans"/>
                <a:sym typeface="DM Sans"/>
              </a:rPr>
              <a:t>José</a:t>
            </a:r>
            <a:br>
              <a:rPr b="1" lang="es" sz="2100">
                <a:solidFill>
                  <a:srgbClr val="EAFF6A"/>
                </a:solidFill>
                <a:latin typeface="DM Sans"/>
                <a:ea typeface="DM Sans"/>
                <a:cs typeface="DM Sans"/>
                <a:sym typeface="DM Sans"/>
              </a:rPr>
            </a:br>
            <a:r>
              <a:rPr b="1" lang="es" sz="2100">
                <a:solidFill>
                  <a:srgbClr val="EAFF6A"/>
                </a:solidFill>
                <a:latin typeface="DM Sans"/>
                <a:ea typeface="DM Sans"/>
                <a:cs typeface="DM Sans"/>
                <a:sym typeface="DM Sans"/>
              </a:rPr>
              <a:t>Tutor</a:t>
            </a:r>
            <a:endParaRPr b="1" i="0" sz="2100" u="none" cap="none" strike="noStrike">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2272b04b31_0_37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5. Modelamiento</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75" name="Google Shape;275;g12272b04b31_0_378"/>
          <p:cNvSpPr txBox="1"/>
          <p:nvPr/>
        </p:nvSpPr>
        <p:spPr>
          <a:xfrm>
            <a:off x="457725" y="22116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Es una de la etapas más interesantes (donde la magia ocurre). Se usa para encontrar patrones y comportamientos en los datos. Esto se puede lograr de dos formas usualmente</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Helvetica Neue"/>
              <a:buAutoNum type="arabicPeriod"/>
            </a:pPr>
            <a:r>
              <a:rPr b="1" i="0" lang="es" sz="1350" u="none" cap="none" strike="noStrike">
                <a:solidFill>
                  <a:schemeClr val="dk1"/>
                </a:solidFill>
                <a:latin typeface="DM Sans"/>
                <a:ea typeface="DM Sans"/>
                <a:cs typeface="DM Sans"/>
                <a:sym typeface="DM Sans"/>
              </a:rPr>
              <a:t>Modelamiento descriptivo (No Supervisado):</a:t>
            </a:r>
            <a:r>
              <a:rPr b="0" i="0" lang="es" sz="1350" u="none" cap="none" strike="noStrike">
                <a:solidFill>
                  <a:schemeClr val="dk1"/>
                </a:solidFill>
                <a:latin typeface="DM Sans"/>
                <a:ea typeface="DM Sans"/>
                <a:cs typeface="DM Sans"/>
                <a:sym typeface="DM Sans"/>
              </a:rPr>
              <a:t> que nos permite encontrar grupos y patrones ocultos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Helvetica Neue"/>
              <a:buAutoNum type="arabicPeriod"/>
            </a:pPr>
            <a:r>
              <a:rPr b="1" i="0" lang="es" sz="1350" u="none" cap="none" strike="noStrike">
                <a:solidFill>
                  <a:schemeClr val="dk1"/>
                </a:solidFill>
                <a:latin typeface="DM Sans"/>
                <a:ea typeface="DM Sans"/>
                <a:cs typeface="DM Sans"/>
                <a:sym typeface="DM Sans"/>
              </a:rPr>
              <a:t>Modelamiento predictivo (supervisado):</a:t>
            </a:r>
            <a:r>
              <a:rPr b="0" i="0" lang="es" sz="1350" u="none" cap="none" strike="noStrike">
                <a:solidFill>
                  <a:schemeClr val="dk1"/>
                </a:solidFill>
                <a:latin typeface="DM Sans"/>
                <a:ea typeface="DM Sans"/>
                <a:cs typeface="DM Sans"/>
                <a:sym typeface="DM Sans"/>
              </a:rPr>
              <a:t> obtener predicciones futuras con base en información del pasado</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76" name="Google Shape;276;g12272b04b31_0_378"/>
          <p:cNvPicPr preferRelativeResize="0"/>
          <p:nvPr/>
        </p:nvPicPr>
        <p:blipFill rotWithShape="1">
          <a:blip r:embed="rId3">
            <a:alphaModFix/>
          </a:blip>
          <a:srcRect b="0" l="0" r="0" t="0"/>
          <a:stretch/>
        </p:blipFill>
        <p:spPr>
          <a:xfrm>
            <a:off x="5553275" y="909450"/>
            <a:ext cx="2909025" cy="3324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12272b04b31_0_38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12272b04b31_0_385"/>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6. Evaluación</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83" name="Google Shape;283;g12272b04b31_0_385"/>
          <p:cNvSpPr txBox="1"/>
          <p:nvPr/>
        </p:nvSpPr>
        <p:spPr>
          <a:xfrm>
            <a:off x="3649500" y="2211613"/>
            <a:ext cx="498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En esta etapa se cuantifica el desempeño del modelo creado previamente. Para esto se dividen los datos en dos partes: </a:t>
            </a:r>
            <a:r>
              <a:rPr b="1" i="0" lang="es" sz="1350" u="none" cap="none" strike="noStrike">
                <a:solidFill>
                  <a:schemeClr val="dk1"/>
                </a:solidFill>
                <a:latin typeface="DM Sans"/>
                <a:ea typeface="DM Sans"/>
                <a:cs typeface="DM Sans"/>
                <a:sym typeface="DM Sans"/>
              </a:rPr>
              <a:t>train/entrenamiento (70%)</a:t>
            </a:r>
            <a:r>
              <a:rPr b="0" i="0" lang="es" sz="1350" u="none" cap="none" strike="noStrike">
                <a:solidFill>
                  <a:schemeClr val="dk1"/>
                </a:solidFill>
                <a:latin typeface="DM Sans"/>
                <a:ea typeface="DM Sans"/>
                <a:cs typeface="DM Sans"/>
                <a:sym typeface="DM Sans"/>
              </a:rPr>
              <a:t> que permiten calibrar los modelos y </a:t>
            </a:r>
            <a:r>
              <a:rPr b="1" i="0" lang="es" sz="1350" u="none" cap="none" strike="noStrike">
                <a:solidFill>
                  <a:schemeClr val="dk1"/>
                </a:solidFill>
                <a:latin typeface="DM Sans"/>
                <a:ea typeface="DM Sans"/>
                <a:cs typeface="DM Sans"/>
                <a:sym typeface="DM Sans"/>
              </a:rPr>
              <a:t>test/validación (30%) </a:t>
            </a:r>
            <a:r>
              <a:rPr b="0" i="0" lang="es" sz="1350" u="none" cap="none" strike="noStrike">
                <a:solidFill>
                  <a:schemeClr val="dk1"/>
                </a:solidFill>
                <a:latin typeface="DM Sans"/>
                <a:ea typeface="DM Sans"/>
                <a:cs typeface="DM Sans"/>
                <a:sym typeface="DM Sans"/>
              </a:rPr>
              <a:t>que permiten obtener las métricas correspondiente</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Las métricas elegidas varían de acuerdo al algoritmo elegido, existen medidas tanto para </a:t>
            </a:r>
            <a:r>
              <a:rPr b="1" i="0" lang="es" sz="1350" u="none" cap="none" strike="noStrike">
                <a:solidFill>
                  <a:schemeClr val="dk1"/>
                </a:solidFill>
                <a:latin typeface="DM Sans"/>
                <a:ea typeface="DM Sans"/>
                <a:cs typeface="DM Sans"/>
                <a:sym typeface="DM Sans"/>
              </a:rPr>
              <a:t>clasificación</a:t>
            </a:r>
            <a:r>
              <a:rPr b="0" i="0" lang="es" sz="1350" u="none" cap="none" strike="noStrike">
                <a:solidFill>
                  <a:schemeClr val="dk1"/>
                </a:solidFill>
                <a:latin typeface="DM Sans"/>
                <a:ea typeface="DM Sans"/>
                <a:cs typeface="DM Sans"/>
                <a:sym typeface="DM Sans"/>
              </a:rPr>
              <a:t> como para </a:t>
            </a:r>
            <a:r>
              <a:rPr b="1" i="0" lang="es" sz="1350" u="none" cap="none" strike="noStrike">
                <a:solidFill>
                  <a:schemeClr val="dk1"/>
                </a:solidFill>
                <a:latin typeface="DM Sans"/>
                <a:ea typeface="DM Sans"/>
                <a:cs typeface="DM Sans"/>
                <a:sym typeface="DM Sans"/>
              </a:rPr>
              <a:t>regresión</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84" name="Google Shape;284;g12272b04b31_0_385"/>
          <p:cNvPicPr preferRelativeResize="0"/>
          <p:nvPr/>
        </p:nvPicPr>
        <p:blipFill rotWithShape="1">
          <a:blip r:embed="rId3">
            <a:alphaModFix/>
          </a:blip>
          <a:srcRect b="0" l="0" r="0" t="0"/>
          <a:stretch/>
        </p:blipFill>
        <p:spPr>
          <a:xfrm>
            <a:off x="333875" y="834150"/>
            <a:ext cx="3355625" cy="3355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2272b04b31_0_403"/>
          <p:cNvSpPr txBox="1"/>
          <p:nvPr/>
        </p:nvSpPr>
        <p:spPr>
          <a:xfrm>
            <a:off x="538550" y="468325"/>
            <a:ext cx="47301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7. Generación de Insights y reportes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90" name="Google Shape;290;g12272b04b31_0_403"/>
          <p:cNvSpPr txBox="1"/>
          <p:nvPr/>
        </p:nvSpPr>
        <p:spPr>
          <a:xfrm>
            <a:off x="457725" y="2211625"/>
            <a:ext cx="4730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presentan los resultados a diferentes tipos de audiencia (tecnica y no técnica) a través de reportes o tableros, existen diferentes herramientas para esto: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Tableau</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Power BI</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R- ggplot2, lattice, Shiny</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Python- Matplotlib, Seaborn, Plotly, Dash</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Kibana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Grafana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Spotfire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91" name="Google Shape;291;g12272b04b31_0_403"/>
          <p:cNvPicPr preferRelativeResize="0"/>
          <p:nvPr/>
        </p:nvPicPr>
        <p:blipFill rotWithShape="1">
          <a:blip r:embed="rId3">
            <a:alphaModFix/>
          </a:blip>
          <a:srcRect b="0" l="0" r="0" t="0"/>
          <a:stretch/>
        </p:blipFill>
        <p:spPr>
          <a:xfrm>
            <a:off x="5158750" y="1012125"/>
            <a:ext cx="3355625" cy="3355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2272b04b31_0_41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12272b04b31_0_410"/>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8. Despliegue</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98" name="Google Shape;298;g12272b04b31_0_410"/>
          <p:cNvSpPr txBox="1"/>
          <p:nvPr/>
        </p:nvSpPr>
        <p:spPr>
          <a:xfrm>
            <a:off x="3605000" y="1748863"/>
            <a:ext cx="49872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Se pone en producción (a disposición del público por ejemplo el equipo de ventas) la herramienta desarrollada en las etapas previas. Algunos Frameworks útiles son:</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es" sz="1350" u="none" cap="none" strike="noStrike">
                <a:solidFill>
                  <a:schemeClr val="dk1"/>
                </a:solidFill>
                <a:latin typeface="DM Sans"/>
                <a:ea typeface="DM Sans"/>
                <a:cs typeface="DM Sans"/>
                <a:sym typeface="DM Sans"/>
              </a:rPr>
              <a:t>Flask</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es" sz="1350" u="none" cap="none" strike="noStrike">
                <a:solidFill>
                  <a:schemeClr val="dk1"/>
                </a:solidFill>
                <a:latin typeface="DM Sans"/>
                <a:ea typeface="DM Sans"/>
                <a:cs typeface="DM Sans"/>
                <a:sym typeface="DM Sans"/>
              </a:rPr>
              <a:t>Django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es" sz="1350" u="none" cap="none" strike="noStrike">
                <a:solidFill>
                  <a:schemeClr val="dk1"/>
                </a:solidFill>
                <a:latin typeface="DM Sans"/>
                <a:ea typeface="DM Sans"/>
                <a:cs typeface="DM Sans"/>
                <a:sym typeface="DM Sans"/>
              </a:rPr>
              <a:t>FastAPI</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Algunos proveedores en la nube son:</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es" sz="1350" u="none" cap="none" strike="noStrike">
                <a:solidFill>
                  <a:schemeClr val="dk1"/>
                </a:solidFill>
                <a:latin typeface="DM Sans"/>
                <a:ea typeface="DM Sans"/>
                <a:cs typeface="DM Sans"/>
                <a:sym typeface="DM Sans"/>
              </a:rPr>
              <a:t>AWS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es" sz="1350" u="none" cap="none" strike="noStrike">
                <a:solidFill>
                  <a:schemeClr val="dk1"/>
                </a:solidFill>
                <a:latin typeface="DM Sans"/>
                <a:ea typeface="DM Sans"/>
                <a:cs typeface="DM Sans"/>
                <a:sym typeface="DM Sans"/>
              </a:rPr>
              <a:t>Azure</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es" sz="1350" u="none" cap="none" strike="noStrike">
                <a:solidFill>
                  <a:schemeClr val="dk1"/>
                </a:solidFill>
                <a:latin typeface="DM Sans"/>
                <a:ea typeface="DM Sans"/>
                <a:cs typeface="DM Sans"/>
                <a:sym typeface="DM Sans"/>
              </a:rPr>
              <a:t>Google Cloud</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99" name="Google Shape;299;g12272b04b31_0_410"/>
          <p:cNvPicPr preferRelativeResize="0"/>
          <p:nvPr/>
        </p:nvPicPr>
        <p:blipFill rotWithShape="1">
          <a:blip r:embed="rId3">
            <a:alphaModFix/>
          </a:blip>
          <a:srcRect b="0" l="0" r="0" t="0"/>
          <a:stretch/>
        </p:blipFill>
        <p:spPr>
          <a:xfrm>
            <a:off x="1437767" y="1007075"/>
            <a:ext cx="1324639" cy="741801"/>
          </a:xfrm>
          <a:prstGeom prst="rect">
            <a:avLst/>
          </a:prstGeom>
          <a:noFill/>
          <a:ln>
            <a:noFill/>
          </a:ln>
        </p:spPr>
      </p:pic>
      <p:pic>
        <p:nvPicPr>
          <p:cNvPr id="300" name="Google Shape;300;g12272b04b31_0_410"/>
          <p:cNvPicPr preferRelativeResize="0"/>
          <p:nvPr/>
        </p:nvPicPr>
        <p:blipFill rotWithShape="1">
          <a:blip r:embed="rId4">
            <a:alphaModFix/>
          </a:blip>
          <a:srcRect b="0" l="0" r="0" t="0"/>
          <a:stretch/>
        </p:blipFill>
        <p:spPr>
          <a:xfrm>
            <a:off x="2445942" y="1834844"/>
            <a:ext cx="750008" cy="750008"/>
          </a:xfrm>
          <a:prstGeom prst="rect">
            <a:avLst/>
          </a:prstGeom>
          <a:noFill/>
          <a:ln>
            <a:noFill/>
          </a:ln>
        </p:spPr>
      </p:pic>
      <p:pic>
        <p:nvPicPr>
          <p:cNvPr id="301" name="Google Shape;301;g12272b04b31_0_410"/>
          <p:cNvPicPr preferRelativeResize="0"/>
          <p:nvPr/>
        </p:nvPicPr>
        <p:blipFill rotWithShape="1">
          <a:blip r:embed="rId5">
            <a:alphaModFix/>
          </a:blip>
          <a:srcRect b="0" l="0" r="0" t="0"/>
          <a:stretch/>
        </p:blipFill>
        <p:spPr>
          <a:xfrm>
            <a:off x="476250" y="3087144"/>
            <a:ext cx="1151621" cy="689401"/>
          </a:xfrm>
          <a:prstGeom prst="rect">
            <a:avLst/>
          </a:prstGeom>
          <a:noFill/>
          <a:ln>
            <a:noFill/>
          </a:ln>
        </p:spPr>
      </p:pic>
      <p:pic>
        <p:nvPicPr>
          <p:cNvPr id="302" name="Google Shape;302;g12272b04b31_0_410"/>
          <p:cNvPicPr preferRelativeResize="0"/>
          <p:nvPr/>
        </p:nvPicPr>
        <p:blipFill rotWithShape="1">
          <a:blip r:embed="rId6">
            <a:alphaModFix/>
          </a:blip>
          <a:srcRect b="0" l="0" r="0" t="0"/>
          <a:stretch/>
        </p:blipFill>
        <p:spPr>
          <a:xfrm>
            <a:off x="2445942" y="3056840"/>
            <a:ext cx="750007" cy="750010"/>
          </a:xfrm>
          <a:prstGeom prst="rect">
            <a:avLst/>
          </a:prstGeom>
          <a:noFill/>
          <a:ln>
            <a:noFill/>
          </a:ln>
        </p:spPr>
      </p:pic>
      <p:pic>
        <p:nvPicPr>
          <p:cNvPr id="303" name="Google Shape;303;g12272b04b31_0_410"/>
          <p:cNvPicPr preferRelativeResize="0"/>
          <p:nvPr/>
        </p:nvPicPr>
        <p:blipFill rotWithShape="1">
          <a:blip r:embed="rId7">
            <a:alphaModFix/>
          </a:blip>
          <a:srcRect b="21393" l="0" r="0" t="19720"/>
          <a:stretch/>
        </p:blipFill>
        <p:spPr>
          <a:xfrm>
            <a:off x="818536" y="1962904"/>
            <a:ext cx="1056126" cy="621935"/>
          </a:xfrm>
          <a:prstGeom prst="rect">
            <a:avLst/>
          </a:prstGeom>
          <a:noFill/>
          <a:ln>
            <a:noFill/>
          </a:ln>
        </p:spPr>
      </p:pic>
      <p:pic>
        <p:nvPicPr>
          <p:cNvPr id="304" name="Google Shape;304;g12272b04b31_0_410"/>
          <p:cNvPicPr preferRelativeResize="0"/>
          <p:nvPr/>
        </p:nvPicPr>
        <p:blipFill rotWithShape="1">
          <a:blip r:embed="rId8">
            <a:alphaModFix/>
          </a:blip>
          <a:srcRect b="0" l="0" r="0" t="0"/>
          <a:stretch/>
        </p:blipFill>
        <p:spPr>
          <a:xfrm>
            <a:off x="1775951" y="2404282"/>
            <a:ext cx="847854" cy="84785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2272b04b31_0_418"/>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9. Toma de decisiones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310" name="Google Shape;310;g12272b04b31_0_418"/>
          <p:cNvSpPr txBox="1"/>
          <p:nvPr/>
        </p:nvSpPr>
        <p:spPr>
          <a:xfrm>
            <a:off x="457725" y="221162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esta etapa es posible la toma de decisiones con base en insights. De igual forma al realizar el proceso podemos aprender de resultados positivos o negativos que puedan ocurrir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Con toda esta información es posible tomar decisiones operativas con el fin de mejorar los diferentes procesos dentro de cualquier organización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11" name="Google Shape;311;g12272b04b31_0_418"/>
          <p:cNvPicPr preferRelativeResize="0"/>
          <p:nvPr/>
        </p:nvPicPr>
        <p:blipFill rotWithShape="1">
          <a:blip r:embed="rId3">
            <a:alphaModFix/>
          </a:blip>
          <a:srcRect b="0" l="0" r="0" t="0"/>
          <a:stretch/>
        </p:blipFill>
        <p:spPr>
          <a:xfrm>
            <a:off x="5235450" y="1012125"/>
            <a:ext cx="3355625" cy="3355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31805f85e4_0_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
        <p:nvSpPr>
          <p:cNvPr id="317" name="Google Shape;317;g131805f85e4_0_5"/>
          <p:cNvSpPr txBox="1"/>
          <p:nvPr/>
        </p:nvSpPr>
        <p:spPr>
          <a:xfrm>
            <a:off x="385175" y="468325"/>
            <a:ext cx="622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Hasta acá…</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2272b04b31_0_44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23" name="Google Shape;323;g12272b04b31_0_44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2272b04b31_0_477"/>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Tipos de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5"/>
                </a:solidFill>
                <a:latin typeface="DM Sans"/>
                <a:ea typeface="DM Sans"/>
                <a:cs typeface="DM Sans"/>
                <a:sym typeface="DM Sans"/>
              </a:rPr>
              <a:t>Data Science</a:t>
            </a:r>
            <a:endParaRPr b="1" i="0" sz="4000" u="none" cap="none" strike="noStrike">
              <a:solidFill>
                <a:schemeClr val="accent5"/>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2272b04b31_0_481"/>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Clasificación</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12272b04b31_0_51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Clasificación</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339" name="Google Shape;339;g12272b04b31_0_514"/>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De acuerdo a la naturaleza de las tareas desarrolladas podemos tener dos tipos de Data Science, los cuales son:</a:t>
            </a:r>
            <a:endParaRPr b="0" i="0" sz="1350" u="none" cap="none" strike="noStrike">
              <a:solidFill>
                <a:srgbClr val="000000"/>
              </a:solidFill>
              <a:latin typeface="DM Sans"/>
              <a:ea typeface="DM Sans"/>
              <a:cs typeface="DM Sans"/>
              <a:sym typeface="DM Sans"/>
            </a:endParaRPr>
          </a:p>
        </p:txBody>
      </p:sp>
      <p:sp>
        <p:nvSpPr>
          <p:cNvPr id="340" name="Google Shape;340;g12272b04b31_0_514"/>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Data Science para humanos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Data Science para máquinas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44"/>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Introducción a la Ciencia de Datos</a:t>
            </a:r>
            <a:endParaRPr b="1" i="0" sz="4000" u="none" cap="none" strike="noStrike">
              <a:solidFill>
                <a:srgbClr val="EAFF6A"/>
              </a:solidFill>
              <a:latin typeface="DM Sans"/>
              <a:ea typeface="DM Sans"/>
              <a:cs typeface="DM Sans"/>
              <a:sym typeface="DM Sans"/>
            </a:endParaRPr>
          </a:p>
        </p:txBody>
      </p:sp>
      <p:sp>
        <p:nvSpPr>
          <p:cNvPr id="69" name="Google Shape;69;p4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0" i="0" lang="es" sz="1800" u="none" cap="none" strike="noStrike">
                <a:solidFill>
                  <a:schemeClr val="lt1"/>
                </a:solidFill>
                <a:latin typeface="DM Sans"/>
                <a:ea typeface="DM Sans"/>
                <a:cs typeface="DM Sans"/>
                <a:sym typeface="DM Sans"/>
              </a:rPr>
              <a:t> DATA SCIENCE</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2272b04b31_0_579"/>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Science para humanos</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2272b04b31_0_587"/>
          <p:cNvSpPr txBox="1"/>
          <p:nvPr/>
        </p:nvSpPr>
        <p:spPr>
          <a:xfrm>
            <a:off x="3649500" y="1104863"/>
            <a:ext cx="49872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Science para humanos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351" name="Google Shape;351;g12272b04b31_0_587"/>
          <p:cNvSpPr txBox="1"/>
          <p:nvPr/>
        </p:nvSpPr>
        <p:spPr>
          <a:xfrm>
            <a:off x="3649500" y="221161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La cual se refiere al uso de la información por parte de tomadores de decisiones como ejecutivos o managers.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rol del Data Scientist es por ende diseñar, definir e implementar métricas además de desarrollar e interpretar experimentos, crear dashboards y obtener inferencias causales para poder generar sistemas de recomendación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52" name="Google Shape;352;g12272b04b31_0_587"/>
          <p:cNvPicPr preferRelativeResize="0"/>
          <p:nvPr/>
        </p:nvPicPr>
        <p:blipFill rotWithShape="1">
          <a:blip r:embed="rId3">
            <a:alphaModFix/>
          </a:blip>
          <a:srcRect b="0" l="0" r="0" t="0"/>
          <a:stretch/>
        </p:blipFill>
        <p:spPr>
          <a:xfrm>
            <a:off x="361850" y="1600600"/>
            <a:ext cx="3109650" cy="1942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2272b04b31_0_594"/>
          <p:cNvSpPr txBox="1"/>
          <p:nvPr/>
        </p:nvSpPr>
        <p:spPr>
          <a:xfrm>
            <a:off x="501450" y="1081750"/>
            <a:ext cx="49872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Science para humanos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pic>
        <p:nvPicPr>
          <p:cNvPr id="358" name="Google Shape;358;g12272b04b31_0_59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59" name="Google Shape;359;g12272b04b31_0_594"/>
          <p:cNvSpPr txBox="1"/>
          <p:nvPr/>
        </p:nvSpPr>
        <p:spPr>
          <a:xfrm>
            <a:off x="549525" y="2192888"/>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Procesos que permiten el buen desarrollo de este proceso: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Data analysis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Data visualization</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Data Storytelling</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Entendimiento de negocio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Capacidad de presentar</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Predicción de resultados deseados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60" name="Google Shape;360;g12272b04b31_0_594"/>
          <p:cNvPicPr preferRelativeResize="0"/>
          <p:nvPr/>
        </p:nvPicPr>
        <p:blipFill rotWithShape="1">
          <a:blip r:embed="rId4">
            <a:alphaModFix/>
          </a:blip>
          <a:srcRect b="0" l="0" r="0" t="0"/>
          <a:stretch/>
        </p:blipFill>
        <p:spPr>
          <a:xfrm>
            <a:off x="5606525" y="932050"/>
            <a:ext cx="3355625" cy="3355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2272b04b31_0_583"/>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Science para máquinas</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2272b04b31_0_602"/>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Science para máquinas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371" name="Google Shape;371;g12272b04b31_0_602"/>
          <p:cNvSpPr txBox="1"/>
          <p:nvPr/>
        </p:nvSpPr>
        <p:spPr>
          <a:xfrm>
            <a:off x="3649500" y="221161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Donde los consumidores finales son máquinas que se alimentan de datos, modelos y algoritmos.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Dependiendo del nivel de dificultad detrás se puede hablar de productos que se pueden desplegar en el sistema de producción o tambien pueden ser prototipos que se pueden optimizar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72" name="Google Shape;372;g12272b04b31_0_602"/>
          <p:cNvPicPr preferRelativeResize="0"/>
          <p:nvPr/>
        </p:nvPicPr>
        <p:blipFill rotWithShape="1">
          <a:blip r:embed="rId3">
            <a:alphaModFix/>
          </a:blip>
          <a:srcRect b="0" l="0" r="0" t="0"/>
          <a:stretch/>
        </p:blipFill>
        <p:spPr>
          <a:xfrm>
            <a:off x="153575" y="893938"/>
            <a:ext cx="3355625" cy="3355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2272b04b31_0_609"/>
          <p:cNvSpPr txBox="1"/>
          <p:nvPr/>
        </p:nvSpPr>
        <p:spPr>
          <a:xfrm>
            <a:off x="501450" y="1081750"/>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Science para máquinas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pic>
        <p:nvPicPr>
          <p:cNvPr id="378" name="Google Shape;378;g12272b04b31_0_60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79" name="Google Shape;379;g12272b04b31_0_609"/>
          <p:cNvSpPr txBox="1"/>
          <p:nvPr/>
        </p:nvSpPr>
        <p:spPr>
          <a:xfrm>
            <a:off x="549525" y="2192888"/>
            <a:ext cx="498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Procesos que permiten el buen desarrollo de este proceso: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Modelamiento automático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Inteligencia artificial</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ETL</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Data Engineering</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Software Engineering</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Arquitecturas de optimización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80" name="Google Shape;380;g12272b04b31_0_609"/>
          <p:cNvPicPr preferRelativeResize="0"/>
          <p:nvPr/>
        </p:nvPicPr>
        <p:blipFill rotWithShape="1">
          <a:blip r:embed="rId4">
            <a:alphaModFix/>
          </a:blip>
          <a:srcRect b="0" l="0" r="0" t="0"/>
          <a:stretch/>
        </p:blipFill>
        <p:spPr>
          <a:xfrm>
            <a:off x="5488650" y="910100"/>
            <a:ext cx="3323288" cy="332328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2272b04b31_0_62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Importancia de</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Data Science</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2272b04b31_0_654"/>
          <p:cNvSpPr txBox="1"/>
          <p:nvPr/>
        </p:nvSpPr>
        <p:spPr>
          <a:xfrm>
            <a:off x="1461300" y="18819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¿Por qué la Ciencia de Datos es importante?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2272b04b31_0_687"/>
          <p:cNvSpPr txBox="1"/>
          <p:nvPr/>
        </p:nvSpPr>
        <p:spPr>
          <a:xfrm>
            <a:off x="473350" y="619525"/>
            <a:ext cx="8141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¿Porque la ciencia de datos es importante?</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396" name="Google Shape;396;g12272b04b31_0_687"/>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Cada negocio tiene datos pero su valor comercial depende de qué tanto conocen esos datos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Data Science ha ganado importancia en tiempos recientes porque </a:t>
            </a:r>
            <a:r>
              <a:rPr b="0" i="0" lang="es" sz="1350" u="none" cap="none" strike="noStrike">
                <a:solidFill>
                  <a:srgbClr val="000000"/>
                </a:solidFill>
                <a:highlight>
                  <a:schemeClr val="accent6"/>
                </a:highlight>
                <a:latin typeface="DM Sans"/>
                <a:ea typeface="DM Sans"/>
                <a:cs typeface="DM Sans"/>
                <a:sym typeface="DM Sans"/>
              </a:rPr>
              <a:t>ayuda a incrementar el valor comercial de los datos disponibles y cómo se pueden utilizar para tomar ventaja respecto a los competidores </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97" name="Google Shape;397;g12272b04b31_0_687"/>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Nos permite conocer mejor nuestros clientes, y puede ayudar a optimizar nuestros procesos con el fin de tomar mejores decisiones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2272b04b31_0_722"/>
          <p:cNvSpPr txBox="1"/>
          <p:nvPr/>
        </p:nvSpPr>
        <p:spPr>
          <a:xfrm>
            <a:off x="1461300" y="18819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Ejemplos de la vida real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75" name="Google Shape;75;p46"/>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76" name="Google Shape;76;p46"/>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Comprender</a:t>
            </a:r>
            <a:r>
              <a:rPr b="0" i="0" lang="es" sz="1350" u="none" cap="none" strike="noStrike">
                <a:solidFill>
                  <a:schemeClr val="lt1"/>
                </a:solidFill>
                <a:latin typeface="DM Sans"/>
                <a:ea typeface="DM Sans"/>
                <a:cs typeface="DM Sans"/>
                <a:sym typeface="DM Sans"/>
              </a:rPr>
              <a:t> la definición de Data Science.</a:t>
            </a:r>
            <a:endParaRPr b="0" i="0" sz="1350" u="none" cap="none" strike="noStrike">
              <a:solidFill>
                <a:schemeClr val="lt1"/>
              </a:solidFill>
              <a:latin typeface="DM Sans"/>
              <a:ea typeface="DM Sans"/>
              <a:cs typeface="DM Sans"/>
              <a:sym typeface="DM Sans"/>
            </a:endParaRPr>
          </a:p>
        </p:txBody>
      </p:sp>
      <p:pic>
        <p:nvPicPr>
          <p:cNvPr id="77" name="Google Shape;77;p46"/>
          <p:cNvPicPr preferRelativeResize="0"/>
          <p:nvPr/>
        </p:nvPicPr>
        <p:blipFill rotWithShape="1">
          <a:blip r:embed="rId4">
            <a:alphaModFix/>
          </a:blip>
          <a:srcRect b="0" l="0" r="0" t="0"/>
          <a:stretch/>
        </p:blipFill>
        <p:spPr>
          <a:xfrm>
            <a:off x="2172138" y="2178713"/>
            <a:ext cx="196975" cy="196975"/>
          </a:xfrm>
          <a:prstGeom prst="rect">
            <a:avLst/>
          </a:prstGeom>
          <a:noFill/>
          <a:ln>
            <a:noFill/>
          </a:ln>
        </p:spPr>
      </p:pic>
      <p:sp>
        <p:nvSpPr>
          <p:cNvPr id="78" name="Google Shape;78;p46"/>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Identificar </a:t>
            </a:r>
            <a:r>
              <a:rPr b="0" i="0" lang="es" sz="1350" u="none" cap="none" strike="noStrike">
                <a:solidFill>
                  <a:schemeClr val="lt1"/>
                </a:solidFill>
                <a:latin typeface="DM Sans"/>
                <a:ea typeface="DM Sans"/>
                <a:cs typeface="DM Sans"/>
                <a:sym typeface="DM Sans"/>
              </a:rPr>
              <a:t>los roles que cumplen las personas con el rol de Data Scientist.</a:t>
            </a:r>
            <a:endParaRPr b="0" i="0" sz="1350" u="none" cap="none" strike="noStrike">
              <a:solidFill>
                <a:schemeClr val="lt1"/>
              </a:solidFill>
              <a:latin typeface="DM Sans"/>
              <a:ea typeface="DM Sans"/>
              <a:cs typeface="DM Sans"/>
              <a:sym typeface="DM Sans"/>
            </a:endParaRPr>
          </a:p>
        </p:txBody>
      </p:sp>
      <p:pic>
        <p:nvPicPr>
          <p:cNvPr id="79" name="Google Shape;79;p46"/>
          <p:cNvPicPr preferRelativeResize="0"/>
          <p:nvPr/>
        </p:nvPicPr>
        <p:blipFill rotWithShape="1">
          <a:blip r:embed="rId5">
            <a:alphaModFix/>
          </a:blip>
          <a:srcRect b="0" l="0" r="0" t="0"/>
          <a:stretch/>
        </p:blipFill>
        <p:spPr>
          <a:xfrm>
            <a:off x="2172138" y="3009938"/>
            <a:ext cx="196975" cy="196975"/>
          </a:xfrm>
          <a:prstGeom prst="rect">
            <a:avLst/>
          </a:prstGeom>
          <a:noFill/>
          <a:ln>
            <a:noFill/>
          </a:ln>
        </p:spPr>
      </p:pic>
      <p:sp>
        <p:nvSpPr>
          <p:cNvPr id="80" name="Google Shape;80;p46"/>
          <p:cNvSpPr txBox="1"/>
          <p:nvPr/>
        </p:nvSpPr>
        <p:spPr>
          <a:xfrm>
            <a:off x="2690561" y="2912213"/>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350"/>
              <a:buFont typeface="Arial"/>
              <a:buNone/>
            </a:pPr>
            <a:r>
              <a:rPr b="1" i="0" lang="es" sz="1350" u="none" cap="none" strike="noStrike">
                <a:solidFill>
                  <a:schemeClr val="lt1"/>
                </a:solidFill>
                <a:latin typeface="DM Sans"/>
                <a:ea typeface="DM Sans"/>
                <a:cs typeface="DM Sans"/>
                <a:sym typeface="DM Sans"/>
              </a:rPr>
              <a:t>Identificar </a:t>
            </a:r>
            <a:r>
              <a:rPr b="0" i="0" lang="es" sz="1350" u="none" cap="none" strike="noStrike">
                <a:solidFill>
                  <a:schemeClr val="lt1"/>
                </a:solidFill>
                <a:latin typeface="DM Sans"/>
                <a:ea typeface="DM Sans"/>
                <a:cs typeface="DM Sans"/>
                <a:sym typeface="DM Sans"/>
              </a:rPr>
              <a:t>qué habilidades son importantes para poder cumplir con este cargo.</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lt1"/>
              </a:solidFill>
              <a:latin typeface="DM Sans"/>
              <a:ea typeface="DM Sans"/>
              <a:cs typeface="DM Sans"/>
              <a:sym typeface="DM Sans"/>
            </a:endParaRPr>
          </a:p>
        </p:txBody>
      </p:sp>
      <p:cxnSp>
        <p:nvCxnSpPr>
          <p:cNvPr id="81" name="Google Shape;81;p46"/>
          <p:cNvCxnSpPr>
            <a:stCxn id="75" idx="2"/>
            <a:endCxn id="77"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82" name="Google Shape;82;p46"/>
          <p:cNvCxnSpPr>
            <a:stCxn id="77" idx="2"/>
            <a:endCxn id="79"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2272b04b31_0_52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LYNA</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408" name="Google Shape;408;g12272b04b31_0_520"/>
          <p:cNvSpPr txBox="1"/>
          <p:nvPr/>
        </p:nvSpPr>
        <p:spPr>
          <a:xfrm>
            <a:off x="457725" y="1705050"/>
            <a:ext cx="47301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Recientemente han desarrollado una herramienta llamada LYNA para identificar cáncer de mama.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Esto tumores pueden ser difíciles de detectar por el ojo humano especialmente cuando apenas se está desarrollando el tumor y es pequeño.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El algoritmo desarrollado en LYNA tienen un accuracy de cerca del 99% a la hora de detectar este tipo de cáncer y a pesar de que se requiere de mejoras ya en algunos hospitales se usa.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09" name="Google Shape;409;g12272b04b31_0_520"/>
          <p:cNvPicPr preferRelativeResize="0"/>
          <p:nvPr/>
        </p:nvPicPr>
        <p:blipFill rotWithShape="1">
          <a:blip r:embed="rId3">
            <a:alphaModFix/>
          </a:blip>
          <a:srcRect b="0" l="0" r="0" t="0"/>
          <a:stretch/>
        </p:blipFill>
        <p:spPr>
          <a:xfrm>
            <a:off x="5692538" y="2541450"/>
            <a:ext cx="3146652" cy="2005991"/>
          </a:xfrm>
          <a:prstGeom prst="rect">
            <a:avLst/>
          </a:prstGeom>
          <a:noFill/>
          <a:ln>
            <a:noFill/>
          </a:ln>
        </p:spPr>
      </p:pic>
      <p:pic>
        <p:nvPicPr>
          <p:cNvPr id="410" name="Google Shape;410;g12272b04b31_0_520"/>
          <p:cNvPicPr preferRelativeResize="0"/>
          <p:nvPr/>
        </p:nvPicPr>
        <p:blipFill rotWithShape="1">
          <a:blip r:embed="rId4">
            <a:alphaModFix/>
          </a:blip>
          <a:srcRect b="0" l="0" r="0" t="0"/>
          <a:stretch/>
        </p:blipFill>
        <p:spPr>
          <a:xfrm>
            <a:off x="6341898" y="693486"/>
            <a:ext cx="1847950" cy="1847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2272b04b31_0_52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12272b04b31_0_527"/>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Clue</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417" name="Google Shape;417;g12272b04b31_0_527"/>
          <p:cNvSpPr txBox="1"/>
          <p:nvPr/>
        </p:nvSpPr>
        <p:spPr>
          <a:xfrm>
            <a:off x="3649500" y="2211613"/>
            <a:ext cx="49872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Esta es una aplicación desarrollada en Alemania que utiliza Data Science con el fin de pronosticar los ciclos menstruales registrando diversas variables importantes.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Los usuarios se les notifica cuando son fértiles en la cúspide de un periodo o en su defecto cuando tienen un riesgo elevado de padecer afecciones como embarazos ectópicos (ovulo fecundado crece fuera de cavidad principal del útero).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18" name="Google Shape;418;g12272b04b31_0_527"/>
          <p:cNvPicPr preferRelativeResize="0"/>
          <p:nvPr/>
        </p:nvPicPr>
        <p:blipFill rotWithShape="1">
          <a:blip r:embed="rId3">
            <a:alphaModFix/>
          </a:blip>
          <a:srcRect b="0" l="0" r="0" t="0"/>
          <a:stretch/>
        </p:blipFill>
        <p:spPr>
          <a:xfrm>
            <a:off x="547450" y="1445400"/>
            <a:ext cx="2252700" cy="2252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2272b04b31_0_72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UPS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424" name="Google Shape;424;g12272b04b31_0_726"/>
          <p:cNvSpPr txBox="1"/>
          <p:nvPr/>
        </p:nvSpPr>
        <p:spPr>
          <a:xfrm>
            <a:off x="457725" y="1722200"/>
            <a:ext cx="4730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Utilizan Data Science para optimizar el transporte de paquetes. Para esto utilizan Herramientas de Planeación interconectada (NPT) que incorpora Machine Learning e IA para poder superponerse a las diferentes dificultades de la logística y ante adversidades climáticas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 través de este sistema se sugieren rutas para la entrega de los diferentes paquetes, usando esta plataforma la compañia ha ahorrado entre 100 a 200 millones de USD en 20210</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25" name="Google Shape;425;g12272b04b31_0_726"/>
          <p:cNvPicPr preferRelativeResize="0"/>
          <p:nvPr/>
        </p:nvPicPr>
        <p:blipFill rotWithShape="1">
          <a:blip r:embed="rId3">
            <a:alphaModFix/>
          </a:blip>
          <a:srcRect b="0" l="0" r="0" t="0"/>
          <a:stretch/>
        </p:blipFill>
        <p:spPr>
          <a:xfrm>
            <a:off x="5564025" y="939175"/>
            <a:ext cx="3094975" cy="3094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12272b04b31_0_73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12272b04b31_0_733"/>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Moneyball-ING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432" name="Google Shape;432;g12272b04b31_0_733"/>
          <p:cNvSpPr txBox="1"/>
          <p:nvPr/>
        </p:nvSpPr>
        <p:spPr>
          <a:xfrm>
            <a:off x="3649500" y="1837863"/>
            <a:ext cx="49872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club de fútbol Liverpool FC el cual es conocido por su exitoso presente ha utilizado Data Science para su beneficio. Al igual que el equipo Oakland A’s ha logrado conseguir muy buenos jugadores antes de que otros equipos ricos se den cuenta de que existen.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Para esto utilizan un modelo que es capaz de cuantificar el desempeño de cada jugador teniendo en cuenta pases, velocidad, distancia recorrida e influencia general en asistencias y goles, así como su influencia en victorias.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33" name="Google Shape;433;g12272b04b31_0_733"/>
          <p:cNvPicPr preferRelativeResize="0"/>
          <p:nvPr/>
        </p:nvPicPr>
        <p:blipFill rotWithShape="1">
          <a:blip r:embed="rId3">
            <a:alphaModFix/>
          </a:blip>
          <a:srcRect b="0" l="0" r="0" t="0"/>
          <a:stretch/>
        </p:blipFill>
        <p:spPr>
          <a:xfrm>
            <a:off x="476250" y="663150"/>
            <a:ext cx="2824059" cy="38171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2272b04b31_0_74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Airbnb</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439" name="Google Shape;439;g12272b04b31_0_741"/>
          <p:cNvSpPr txBox="1"/>
          <p:nvPr/>
        </p:nvSpPr>
        <p:spPr>
          <a:xfrm>
            <a:off x="476250" y="1705050"/>
            <a:ext cx="47301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La Ciencia de datos ayudó a renovar por completo la funcion de busqueda de Airbnb. antes se priorizaron los alquileres mejor calificados ubicados a cierta distancia del dentro de las ciudades, eso implicaba conseguir alquileres buenos pero no siempre en los mejores vecindarios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resuelve este problema con un truco, el cual fue dar prioridad a los alquileres en lugares que tienen una alta densidad de reservas Airbnb, aunque aun hay algunas dificultades por mejorar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40" name="Google Shape;440;g12272b04b31_0_741"/>
          <p:cNvPicPr preferRelativeResize="0"/>
          <p:nvPr/>
        </p:nvPicPr>
        <p:blipFill rotWithShape="1">
          <a:blip r:embed="rId3">
            <a:alphaModFix/>
          </a:blip>
          <a:srcRect b="0" l="0" r="0" t="0"/>
          <a:stretch/>
        </p:blipFill>
        <p:spPr>
          <a:xfrm>
            <a:off x="5592300" y="998425"/>
            <a:ext cx="3146650" cy="3146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2272b04b31_0_74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12272b04b31_0_748"/>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Uber Eats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447" name="Google Shape;447;g12272b04b31_0_748"/>
          <p:cNvSpPr txBox="1"/>
          <p:nvPr/>
        </p:nvSpPr>
        <p:spPr>
          <a:xfrm>
            <a:off x="3649500" y="1882363"/>
            <a:ext cx="49872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objetivo principal de este servicio es llevar la comida caliente lo más rápido posible. Para cumplir con esto utilizan Machine Learning, modelos estadísticos junto con un staff meteorológico.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Con el fin de optimizar el proceso de delivery el equipo tiene que predecir como cada posible variable (desde tormentas hasta cumpleaños) impactan en el tráfico y el tiempo de cocina.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48" name="Google Shape;448;g12272b04b31_0_748"/>
          <p:cNvPicPr preferRelativeResize="0"/>
          <p:nvPr/>
        </p:nvPicPr>
        <p:blipFill rotWithShape="1">
          <a:blip r:embed="rId3">
            <a:alphaModFix/>
          </a:blip>
          <a:srcRect b="0" l="0" r="0" t="0"/>
          <a:stretch/>
        </p:blipFill>
        <p:spPr>
          <a:xfrm>
            <a:off x="476250" y="1055725"/>
            <a:ext cx="3146650" cy="3146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2272b04b31_0_75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Instagram</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454" name="Google Shape;454;g12272b04b31_0_756"/>
          <p:cNvSpPr txBox="1"/>
          <p:nvPr/>
        </p:nvSpPr>
        <p:spPr>
          <a:xfrm>
            <a:off x="457725" y="1731075"/>
            <a:ext cx="4730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Instagram utiliza la ciencia de datos para orientar sus publicaciones patrocinadas. Los cientificos de dato extraen informacion de Instagram y Facebook que tienen una estructura de seguimiento web exhaustiva sobre muchos usuarios.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 partir de esto el equipo elabora algoritmos que convierten los me gusta y comentarios, uso de otras aplicaciones e historial web para generar predicciones de productos que podrían comprar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55" name="Google Shape;455;g12272b04b31_0_756"/>
          <p:cNvPicPr preferRelativeResize="0"/>
          <p:nvPr/>
        </p:nvPicPr>
        <p:blipFill rotWithShape="1">
          <a:blip r:embed="rId3">
            <a:alphaModFix/>
          </a:blip>
          <a:srcRect b="0" l="0" r="0" t="0"/>
          <a:stretch/>
        </p:blipFill>
        <p:spPr>
          <a:xfrm>
            <a:off x="5478975" y="1157974"/>
            <a:ext cx="2966451" cy="29639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2272b04b31_0_76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12272b04b31_0_763"/>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Meta</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462" name="Google Shape;462;g12272b04b31_0_763"/>
          <p:cNvSpPr txBox="1"/>
          <p:nvPr/>
        </p:nvSpPr>
        <p:spPr>
          <a:xfrm>
            <a:off x="3649500" y="1722188"/>
            <a:ext cx="49872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Meta usa la ciencia de datos de varias maneras, pero una de sus funciones más populares es la barra lateral "Personas que quizás conozcas", que aparece en la pantalla de inicio de la red social.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basa en la lista de amigos, las personas con las que han sido etiquetados en las fotos y dónde han trabajado y estudiado. También se basa en "matemáticas" en donde la ciencia de redes es usada para el crecimiento de la red social de un usuario en función del crecimiento de las redes de usuarios similares.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63" name="Google Shape;463;g12272b04b31_0_763"/>
          <p:cNvPicPr preferRelativeResize="0"/>
          <p:nvPr/>
        </p:nvPicPr>
        <p:blipFill rotWithShape="1">
          <a:blip r:embed="rId4">
            <a:alphaModFix/>
          </a:blip>
          <a:srcRect b="0" l="0" r="0" t="0"/>
          <a:stretch/>
        </p:blipFill>
        <p:spPr>
          <a:xfrm>
            <a:off x="378350" y="1051825"/>
            <a:ext cx="3146650" cy="3146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12272b04b31_0_78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12272b04b31_0_780"/>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N°0</a:t>
            </a:r>
            <a:endParaRPr b="0" i="0" sz="1400" u="none" cap="none" strike="noStrike">
              <a:solidFill>
                <a:srgbClr val="000000"/>
              </a:solidFill>
              <a:latin typeface="DM Sans"/>
              <a:ea typeface="DM Sans"/>
              <a:cs typeface="DM Sans"/>
              <a:sym typeface="DM Sans"/>
            </a:endParaRPr>
          </a:p>
        </p:txBody>
      </p:sp>
      <p:sp>
        <p:nvSpPr>
          <p:cNvPr id="474" name="Google Shape;474;g12272b04b31_0_780"/>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475" name="Google Shape;475;g12272b04b31_0_780"/>
          <p:cNvSpPr txBox="1"/>
          <p:nvPr/>
        </p:nvSpPr>
        <p:spPr>
          <a:xfrm>
            <a:off x="465275" y="1632375"/>
            <a:ext cx="3834600" cy="291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chemeClr val="dk1"/>
              </a:buClr>
              <a:buSzPts val="2000"/>
              <a:buFont typeface="Arial"/>
              <a:buNone/>
            </a:pPr>
            <a:r>
              <a:rPr b="1" i="0" lang="es" sz="1350" u="none" cap="none" strike="noStrike">
                <a:solidFill>
                  <a:schemeClr val="dk1"/>
                </a:solidFill>
                <a:highlight>
                  <a:srgbClr val="EAFF6A"/>
                </a:highlight>
                <a:latin typeface="DM Sans"/>
                <a:ea typeface="DM Sans"/>
                <a:cs typeface="DM Sans"/>
                <a:sym typeface="DM Sans"/>
              </a:rPr>
              <a:t>Data Science:</a:t>
            </a:r>
            <a:r>
              <a:rPr b="0" i="0" lang="es" sz="1350" u="none" cap="none" strike="noStrike">
                <a:solidFill>
                  <a:schemeClr val="dk1"/>
                </a:solidFill>
                <a:latin typeface="DM Sans"/>
                <a:ea typeface="DM Sans"/>
                <a:cs typeface="DM Sans"/>
                <a:sym typeface="DM Sans"/>
              </a:rPr>
              <a:t> campo interdisciplinario que utiliza métodos científicos, procesos, algoritmos y sistemas con el fin de extraer conocimientos e insights de datos estructurados, no estructurados y semiestructurados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2000"/>
              <a:buFont typeface="Arial"/>
              <a:buNone/>
            </a:pPr>
            <a:r>
              <a:rPr b="1" i="0" lang="es" sz="1350" u="none" cap="none" strike="noStrike">
                <a:solidFill>
                  <a:schemeClr val="dk1"/>
                </a:solidFill>
                <a:highlight>
                  <a:srgbClr val="EAFF6A"/>
                </a:highlight>
                <a:latin typeface="DM Sans"/>
                <a:ea typeface="DM Sans"/>
                <a:cs typeface="DM Sans"/>
                <a:sym typeface="DM Sans"/>
              </a:rPr>
              <a:t>Data Scientist:</a:t>
            </a:r>
            <a:r>
              <a:rPr b="0" i="0" lang="es" sz="1350" u="none" cap="none" strike="noStrike">
                <a:solidFill>
                  <a:schemeClr val="dk1"/>
                </a:solidFill>
                <a:latin typeface="DM Sans"/>
                <a:ea typeface="DM Sans"/>
                <a:cs typeface="DM Sans"/>
                <a:sym typeface="DM Sans"/>
              </a:rPr>
              <a:t> persona que es capaz de tomar proyectos de Data Science desde el inicio al fin. Pueden almacenar grandes cantidade de información, crear modelos predictivos y presentar resultados.</a:t>
            </a:r>
            <a:endParaRPr b="0" i="0" sz="1350" u="none" cap="none" strike="noStrike">
              <a:solidFill>
                <a:schemeClr val="dk1"/>
              </a:solidFill>
              <a:latin typeface="DM Sans"/>
              <a:ea typeface="DM Sans"/>
              <a:cs typeface="DM Sans"/>
              <a:sym typeface="DM Sans"/>
            </a:endParaRPr>
          </a:p>
        </p:txBody>
      </p:sp>
      <p:sp>
        <p:nvSpPr>
          <p:cNvPr id="476" name="Google Shape;476;g12272b04b31_0_780"/>
          <p:cNvSpPr txBox="1"/>
          <p:nvPr/>
        </p:nvSpPr>
        <p:spPr>
          <a:xfrm>
            <a:off x="4519500" y="1632375"/>
            <a:ext cx="3834600" cy="30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chemeClr val="dk1"/>
              </a:buClr>
              <a:buSzPts val="2000"/>
              <a:buFont typeface="Arial"/>
              <a:buNone/>
            </a:pPr>
            <a:r>
              <a:rPr b="1" i="0" lang="es" sz="1350" u="none" cap="none" strike="noStrike">
                <a:solidFill>
                  <a:schemeClr val="dk1"/>
                </a:solidFill>
                <a:highlight>
                  <a:srgbClr val="EAFF6A"/>
                </a:highlight>
                <a:latin typeface="DM Sans"/>
                <a:ea typeface="DM Sans"/>
                <a:cs typeface="DM Sans"/>
                <a:sym typeface="DM Sans"/>
              </a:rPr>
              <a:t>Data Engineers:</a:t>
            </a:r>
            <a:r>
              <a:rPr b="0" i="0" lang="es" sz="1350" u="none" cap="none" strike="noStrike">
                <a:solidFill>
                  <a:schemeClr val="dk1"/>
                </a:solidFill>
                <a:latin typeface="DM Sans"/>
                <a:ea typeface="DM Sans"/>
                <a:cs typeface="DM Sans"/>
                <a:sym typeface="DM Sans"/>
              </a:rPr>
              <a:t> personas versátiles capaces de usar la ciencia de computación para procesar grandes cantidades de datos. Se enfocan en procesos de codigo, limpieza de datos e implementar solicitudes de los data Scientists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2000"/>
              <a:buFont typeface="Arial"/>
              <a:buNone/>
            </a:pPr>
            <a:r>
              <a:rPr b="1" i="0" lang="es" sz="1350" u="none" cap="none" strike="noStrike">
                <a:solidFill>
                  <a:schemeClr val="dk1"/>
                </a:solidFill>
                <a:highlight>
                  <a:srgbClr val="EAFF6A"/>
                </a:highlight>
                <a:latin typeface="DM Sans"/>
                <a:ea typeface="DM Sans"/>
                <a:cs typeface="DM Sans"/>
                <a:sym typeface="DM Sans"/>
              </a:rPr>
              <a:t>Data Analysts:</a:t>
            </a:r>
            <a:r>
              <a:rPr b="0" i="0" lang="es" sz="1350" u="none" cap="none" strike="noStrike">
                <a:solidFill>
                  <a:schemeClr val="dk1"/>
                </a:solidFill>
                <a:latin typeface="DM Sans"/>
                <a:ea typeface="DM Sans"/>
                <a:cs typeface="DM Sans"/>
                <a:sym typeface="DM Sans"/>
              </a:rPr>
              <a:t> personas que ayudan a otras personas dentro de la compañía a entender solicitudes específicas por medio de gráficas y resúmenes numéricos.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2000"/>
              <a:buFont typeface="Arial"/>
              <a:buNone/>
            </a:pPr>
            <a:r>
              <a:t/>
            </a:r>
            <a:endParaRPr b="1" i="0" sz="135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47"/>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89" name="Google Shape;89;p47"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90" name="Google Shape;90;p47"/>
          <p:cNvSpPr/>
          <p:nvPr/>
        </p:nvSpPr>
        <p:spPr>
          <a:xfrm>
            <a:off x="884625" y="244405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DM Sans"/>
                <a:ea typeface="DM Sans"/>
                <a:cs typeface="DM Sans"/>
                <a:sym typeface="DM Sans"/>
              </a:rPr>
              <a:t>Introducción a la ciencia de datos</a:t>
            </a:r>
            <a:endParaRPr b="0" i="0" sz="1100" u="none" cap="none" strike="noStrike">
              <a:solidFill>
                <a:srgbClr val="FFFFFF"/>
              </a:solidFill>
              <a:latin typeface="DM Sans"/>
              <a:ea typeface="DM Sans"/>
              <a:cs typeface="DM Sans"/>
              <a:sym typeface="DM Sans"/>
            </a:endParaRPr>
          </a:p>
        </p:txBody>
      </p:sp>
      <p:sp>
        <p:nvSpPr>
          <p:cNvPr id="91" name="Google Shape;91;p47"/>
          <p:cNvSpPr/>
          <p:nvPr/>
        </p:nvSpPr>
        <p:spPr>
          <a:xfrm>
            <a:off x="3743325" y="1187375"/>
            <a:ext cx="1533300" cy="42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Ciencia de datos</a:t>
            </a:r>
            <a:endParaRPr b="0" i="0" sz="1100" u="none" cap="none" strike="noStrike">
              <a:solidFill>
                <a:srgbClr val="222222"/>
              </a:solidFill>
              <a:latin typeface="DM Sans"/>
              <a:ea typeface="DM Sans"/>
              <a:cs typeface="DM Sans"/>
              <a:sym typeface="DM Sans"/>
            </a:endParaRPr>
          </a:p>
        </p:txBody>
      </p:sp>
      <p:sp>
        <p:nvSpPr>
          <p:cNvPr id="92" name="Google Shape;92;p47"/>
          <p:cNvSpPr/>
          <p:nvPr/>
        </p:nvSpPr>
        <p:spPr>
          <a:xfrm>
            <a:off x="6237075" y="822274"/>
            <a:ext cx="1452900" cy="365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¿Qué hacen los DS?</a:t>
            </a:r>
            <a:endParaRPr b="0" i="0" sz="1100" u="none" cap="none" strike="noStrike">
              <a:solidFill>
                <a:srgbClr val="222222"/>
              </a:solidFill>
              <a:latin typeface="DM Sans"/>
              <a:ea typeface="DM Sans"/>
              <a:cs typeface="DM Sans"/>
              <a:sym typeface="DM Sans"/>
            </a:endParaRPr>
          </a:p>
        </p:txBody>
      </p:sp>
      <p:sp>
        <p:nvSpPr>
          <p:cNvPr id="93" name="Google Shape;93;p47"/>
          <p:cNvSpPr/>
          <p:nvPr/>
        </p:nvSpPr>
        <p:spPr>
          <a:xfrm>
            <a:off x="6237075" y="1398575"/>
            <a:ext cx="1452900" cy="33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Habilidades necesarias</a:t>
            </a:r>
            <a:endParaRPr b="0" i="0" sz="1100" u="none" cap="none" strike="noStrike">
              <a:solidFill>
                <a:srgbClr val="222222"/>
              </a:solidFill>
              <a:latin typeface="DM Sans"/>
              <a:ea typeface="DM Sans"/>
              <a:cs typeface="DM Sans"/>
              <a:sym typeface="DM Sans"/>
            </a:endParaRPr>
          </a:p>
        </p:txBody>
      </p:sp>
      <p:sp>
        <p:nvSpPr>
          <p:cNvPr id="94" name="Google Shape;94;p47"/>
          <p:cNvSpPr/>
          <p:nvPr/>
        </p:nvSpPr>
        <p:spPr>
          <a:xfrm>
            <a:off x="6237075" y="1940376"/>
            <a:ext cx="1452900" cy="365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Características de la industria 4.0</a:t>
            </a:r>
            <a:endParaRPr b="0" i="0" sz="1100" u="none" cap="none" strike="noStrike">
              <a:solidFill>
                <a:srgbClr val="222222"/>
              </a:solidFill>
              <a:latin typeface="DM Sans"/>
              <a:ea typeface="DM Sans"/>
              <a:cs typeface="DM Sans"/>
              <a:sym typeface="DM Sans"/>
            </a:endParaRPr>
          </a:p>
        </p:txBody>
      </p:sp>
      <p:sp>
        <p:nvSpPr>
          <p:cNvPr id="95" name="Google Shape;95;p47"/>
          <p:cNvSpPr/>
          <p:nvPr/>
        </p:nvSpPr>
        <p:spPr>
          <a:xfrm>
            <a:off x="3743325" y="2051688"/>
            <a:ext cx="1634100" cy="42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Transformación Digital</a:t>
            </a:r>
            <a:endParaRPr b="0" i="0" sz="1100" u="none" cap="none" strike="noStrike">
              <a:solidFill>
                <a:srgbClr val="222222"/>
              </a:solidFill>
              <a:latin typeface="DM Sans"/>
              <a:ea typeface="DM Sans"/>
              <a:cs typeface="DM Sans"/>
              <a:sym typeface="DM Sans"/>
            </a:endParaRPr>
          </a:p>
        </p:txBody>
      </p:sp>
      <p:sp>
        <p:nvSpPr>
          <p:cNvPr id="96" name="Google Shape;96;p47"/>
          <p:cNvSpPr/>
          <p:nvPr/>
        </p:nvSpPr>
        <p:spPr>
          <a:xfrm>
            <a:off x="3743325" y="2916025"/>
            <a:ext cx="1634100" cy="48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Ciclo de vida de un proyecto de ciencia de datos</a:t>
            </a:r>
            <a:endParaRPr b="0" i="0" sz="1100" u="none" cap="none" strike="noStrike">
              <a:solidFill>
                <a:srgbClr val="222222"/>
              </a:solidFill>
              <a:latin typeface="DM Sans"/>
              <a:ea typeface="DM Sans"/>
              <a:cs typeface="DM Sans"/>
              <a:sym typeface="DM Sans"/>
            </a:endParaRPr>
          </a:p>
        </p:txBody>
      </p:sp>
      <p:sp>
        <p:nvSpPr>
          <p:cNvPr id="97" name="Google Shape;97;p47"/>
          <p:cNvSpPr/>
          <p:nvPr/>
        </p:nvSpPr>
        <p:spPr>
          <a:xfrm>
            <a:off x="3743325" y="3669675"/>
            <a:ext cx="1634100" cy="42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Valor y retorno de la ciencia de datos</a:t>
            </a:r>
            <a:endParaRPr b="0" i="0" sz="1100" u="none" cap="none" strike="noStrike">
              <a:solidFill>
                <a:srgbClr val="222222"/>
              </a:solidFill>
              <a:latin typeface="DM Sans"/>
              <a:ea typeface="DM Sans"/>
              <a:cs typeface="DM Sans"/>
              <a:sym typeface="DM Sans"/>
            </a:endParaRPr>
          </a:p>
        </p:txBody>
      </p:sp>
      <p:cxnSp>
        <p:nvCxnSpPr>
          <p:cNvPr id="98" name="Google Shape;98;p47"/>
          <p:cNvCxnSpPr>
            <a:endCxn id="91" idx="1"/>
          </p:cNvCxnSpPr>
          <p:nvPr/>
        </p:nvCxnSpPr>
        <p:spPr>
          <a:xfrm flipH="1" rot="10800000">
            <a:off x="2326725" y="1398575"/>
            <a:ext cx="1416600" cy="1367400"/>
          </a:xfrm>
          <a:prstGeom prst="bentConnector3">
            <a:avLst>
              <a:gd fmla="val 50000" name="adj1"/>
            </a:avLst>
          </a:prstGeom>
          <a:noFill/>
          <a:ln cap="flat" cmpd="sng" w="9525">
            <a:solidFill>
              <a:srgbClr val="393B43"/>
            </a:solidFill>
            <a:prstDash val="solid"/>
            <a:round/>
            <a:headEnd len="sm" w="sm" type="none"/>
            <a:tailEnd len="sm" w="sm" type="none"/>
          </a:ln>
        </p:spPr>
      </p:cxnSp>
      <p:cxnSp>
        <p:nvCxnSpPr>
          <p:cNvPr id="99" name="Google Shape;99;p47"/>
          <p:cNvCxnSpPr>
            <a:stCxn id="90" idx="3"/>
          </p:cNvCxnSpPr>
          <p:nvPr/>
        </p:nvCxnSpPr>
        <p:spPr>
          <a:xfrm>
            <a:off x="2337525" y="2745253"/>
            <a:ext cx="1386000" cy="471900"/>
          </a:xfrm>
          <a:prstGeom prst="bentConnector3">
            <a:avLst>
              <a:gd fmla="val 50000" name="adj1"/>
            </a:avLst>
          </a:prstGeom>
          <a:noFill/>
          <a:ln cap="flat" cmpd="sng" w="9525">
            <a:solidFill>
              <a:srgbClr val="393B43"/>
            </a:solidFill>
            <a:prstDash val="solid"/>
            <a:round/>
            <a:headEnd len="sm" w="sm" type="none"/>
            <a:tailEnd len="sm" w="sm" type="none"/>
          </a:ln>
        </p:spPr>
      </p:cxnSp>
      <p:cxnSp>
        <p:nvCxnSpPr>
          <p:cNvPr id="100" name="Google Shape;100;p47"/>
          <p:cNvCxnSpPr>
            <a:endCxn id="97" idx="1"/>
          </p:cNvCxnSpPr>
          <p:nvPr/>
        </p:nvCxnSpPr>
        <p:spPr>
          <a:xfrm flipH="1" rot="-5400000">
            <a:off x="2821725" y="2959275"/>
            <a:ext cx="1135500" cy="707700"/>
          </a:xfrm>
          <a:prstGeom prst="bentConnector2">
            <a:avLst/>
          </a:prstGeom>
          <a:noFill/>
          <a:ln cap="flat" cmpd="sng" w="9525">
            <a:solidFill>
              <a:srgbClr val="393B43"/>
            </a:solidFill>
            <a:prstDash val="solid"/>
            <a:round/>
            <a:headEnd len="sm" w="sm" type="none"/>
            <a:tailEnd len="sm" w="sm" type="none"/>
          </a:ln>
        </p:spPr>
      </p:cxnSp>
      <p:sp>
        <p:nvSpPr>
          <p:cNvPr id="101" name="Google Shape;101;p47"/>
          <p:cNvSpPr/>
          <p:nvPr/>
        </p:nvSpPr>
        <p:spPr>
          <a:xfrm>
            <a:off x="3743325" y="4356425"/>
            <a:ext cx="1634100" cy="42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Estrategia Data Driven</a:t>
            </a:r>
            <a:endParaRPr b="0" i="0" sz="1100" u="none" cap="none" strike="noStrike">
              <a:solidFill>
                <a:srgbClr val="222222"/>
              </a:solidFill>
              <a:latin typeface="DM Sans"/>
              <a:ea typeface="DM Sans"/>
              <a:cs typeface="DM Sans"/>
              <a:sym typeface="DM Sans"/>
            </a:endParaRPr>
          </a:p>
        </p:txBody>
      </p:sp>
      <p:cxnSp>
        <p:nvCxnSpPr>
          <p:cNvPr id="102" name="Google Shape;102;p47"/>
          <p:cNvCxnSpPr>
            <a:stCxn id="90" idx="3"/>
            <a:endCxn id="95" idx="1"/>
          </p:cNvCxnSpPr>
          <p:nvPr/>
        </p:nvCxnSpPr>
        <p:spPr>
          <a:xfrm flipH="1" rot="10800000">
            <a:off x="2337525" y="2262853"/>
            <a:ext cx="1405800" cy="482400"/>
          </a:xfrm>
          <a:prstGeom prst="bentConnector3">
            <a:avLst>
              <a:gd fmla="val 50000" name="adj1"/>
            </a:avLst>
          </a:prstGeom>
          <a:noFill/>
          <a:ln cap="flat" cmpd="sng" w="9525">
            <a:solidFill>
              <a:srgbClr val="393B43"/>
            </a:solidFill>
            <a:prstDash val="solid"/>
            <a:round/>
            <a:headEnd len="sm" w="sm" type="none"/>
            <a:tailEnd len="sm" w="sm" type="none"/>
          </a:ln>
        </p:spPr>
      </p:cxnSp>
      <p:cxnSp>
        <p:nvCxnSpPr>
          <p:cNvPr id="103" name="Google Shape;103;p47"/>
          <p:cNvCxnSpPr>
            <a:stCxn id="90" idx="3"/>
            <a:endCxn id="101" idx="1"/>
          </p:cNvCxnSpPr>
          <p:nvPr/>
        </p:nvCxnSpPr>
        <p:spPr>
          <a:xfrm>
            <a:off x="2337525" y="2745253"/>
            <a:ext cx="1405800" cy="1822500"/>
          </a:xfrm>
          <a:prstGeom prst="bentConnector3">
            <a:avLst>
              <a:gd fmla="val 50000" name="adj1"/>
            </a:avLst>
          </a:prstGeom>
          <a:noFill/>
          <a:ln cap="flat" cmpd="sng" w="9525">
            <a:solidFill>
              <a:srgbClr val="393B43"/>
            </a:solidFill>
            <a:prstDash val="solid"/>
            <a:round/>
            <a:headEnd len="sm" w="sm" type="none"/>
            <a:tailEnd len="sm" w="sm" type="none"/>
          </a:ln>
        </p:spPr>
      </p:cxnSp>
      <p:cxnSp>
        <p:nvCxnSpPr>
          <p:cNvPr id="104" name="Google Shape;104;p47"/>
          <p:cNvCxnSpPr>
            <a:stCxn id="91" idx="3"/>
          </p:cNvCxnSpPr>
          <p:nvPr/>
        </p:nvCxnSpPr>
        <p:spPr>
          <a:xfrm flipH="1" rot="10800000">
            <a:off x="5276625" y="912275"/>
            <a:ext cx="940800" cy="486300"/>
          </a:xfrm>
          <a:prstGeom prst="bentConnector3">
            <a:avLst>
              <a:gd fmla="val 50000" name="adj1"/>
            </a:avLst>
          </a:prstGeom>
          <a:noFill/>
          <a:ln cap="flat" cmpd="sng" w="9525">
            <a:solidFill>
              <a:srgbClr val="393B43"/>
            </a:solidFill>
            <a:prstDash val="solid"/>
            <a:round/>
            <a:headEnd len="sm" w="sm" type="none"/>
            <a:tailEnd len="sm" w="sm" type="none"/>
          </a:ln>
        </p:spPr>
      </p:cxnSp>
      <p:cxnSp>
        <p:nvCxnSpPr>
          <p:cNvPr id="105" name="Google Shape;105;p47"/>
          <p:cNvCxnSpPr>
            <a:stCxn id="91" idx="3"/>
          </p:cNvCxnSpPr>
          <p:nvPr/>
        </p:nvCxnSpPr>
        <p:spPr>
          <a:xfrm>
            <a:off x="5276625" y="1398575"/>
            <a:ext cx="950700" cy="864300"/>
          </a:xfrm>
          <a:prstGeom prst="bentConnector3">
            <a:avLst>
              <a:gd fmla="val 50000" name="adj1"/>
            </a:avLst>
          </a:prstGeom>
          <a:noFill/>
          <a:ln cap="flat" cmpd="sng" w="9525">
            <a:solidFill>
              <a:srgbClr val="393B43"/>
            </a:solidFill>
            <a:prstDash val="solid"/>
            <a:round/>
            <a:headEnd len="sm" w="sm" type="none"/>
            <a:tailEnd len="sm" w="sm" type="none"/>
          </a:ln>
        </p:spPr>
      </p:cxnSp>
      <p:cxnSp>
        <p:nvCxnSpPr>
          <p:cNvPr id="106" name="Google Shape;106;p47"/>
          <p:cNvCxnSpPr/>
          <p:nvPr/>
        </p:nvCxnSpPr>
        <p:spPr>
          <a:xfrm>
            <a:off x="5635275" y="1390625"/>
            <a:ext cx="601800" cy="159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12272b04b31_0_79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482" name="Google Shape;482;g12272b04b31_0_799"/>
          <p:cNvSpPr txBox="1"/>
          <p:nvPr/>
        </p:nvSpPr>
        <p:spPr>
          <a:xfrm>
            <a:off x="2109143" y="2502363"/>
            <a:ext cx="4925700" cy="2072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Cuarta Revolución Industrial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 El Ambiente de la Industria 4.0</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Transformación Digital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Ciclo de vida de un proyecto de ciencia de datos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Valor y retorno de la Ciencia de Datos</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12272b04b31_0_791"/>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g12272b04b31_0_795"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Ciencia de</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Datos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2272b04b31_0_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Data Science</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117" name="Google Shape;117;g12272b04b31_0_0"/>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un campo interdisciplinario que utiliza métodos científicos, procesos, algoritmos y sistemas con el fin de extraer conocimientos e insights de datos estructurados, no estructurados y semiestructurados.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18" name="Google Shape;118;g12272b04b31_0_0"/>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un campo que combina dominio del tema, habilidades de programación y conocimiento de matematicas y estad</a:t>
            </a:r>
            <a:r>
              <a:rPr lang="es" sz="1350">
                <a:latin typeface="DM Sans"/>
                <a:ea typeface="DM Sans"/>
                <a:cs typeface="DM Sans"/>
                <a:sym typeface="DM Sans"/>
              </a:rPr>
              <a:t>í</a:t>
            </a:r>
            <a:r>
              <a:rPr b="0" i="0" lang="es" sz="1350" u="none" cap="none" strike="noStrike">
                <a:solidFill>
                  <a:srgbClr val="000000"/>
                </a:solidFill>
                <a:latin typeface="DM Sans"/>
                <a:ea typeface="DM Sans"/>
                <a:cs typeface="DM Sans"/>
                <a:sym typeface="DM Sans"/>
              </a:rPr>
              <a:t>stica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19" name="Google Shape;119;g12272b04b31_0_0"/>
          <p:cNvSpPr txBox="1"/>
          <p:nvPr/>
        </p:nvSpPr>
        <p:spPr>
          <a:xfrm>
            <a:off x="476254" y="4591046"/>
            <a:ext cx="2194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Fuente: </a:t>
            </a:r>
            <a:r>
              <a:rPr b="0" i="0" lang="es" sz="1100" u="sng" cap="none" strike="noStrike">
                <a:solidFill>
                  <a:srgbClr val="0097A7"/>
                </a:solidFill>
                <a:latin typeface="DM Sans"/>
                <a:ea typeface="DM Sans"/>
                <a:cs typeface="DM Sans"/>
                <a:sym typeface="DM Sans"/>
                <a:hlinkClick r:id="rId3">
                  <a:extLst>
                    <a:ext uri="{A12FA001-AC4F-418D-AE19-62706E023703}">
                      <ahyp:hlinkClr val="tx"/>
                    </a:ext>
                  </a:extLst>
                </a:hlinkClick>
              </a:rPr>
              <a:t>Cambridge</a:t>
            </a:r>
            <a:endParaRPr b="0" i="0" sz="11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g12272b04b31_0_3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25" name="Google Shape;125;g12272b04b31_0_36"/>
          <p:cNvSpPr txBox="1"/>
          <p:nvPr/>
        </p:nvSpPr>
        <p:spPr>
          <a:xfrm>
            <a:off x="372945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126" name="Google Shape;126;g12272b04b31_0_36"/>
          <p:cNvPicPr preferRelativeResize="0"/>
          <p:nvPr/>
        </p:nvPicPr>
        <p:blipFill rotWithShape="1">
          <a:blip r:embed="rId4">
            <a:alphaModFix/>
          </a:blip>
          <a:srcRect b="0" l="0" r="0" t="0"/>
          <a:stretch/>
        </p:blipFill>
        <p:spPr>
          <a:xfrm>
            <a:off x="1058050" y="900802"/>
            <a:ext cx="7027900" cy="35223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